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8" r:id="rId3"/>
    <p:sldId id="284" r:id="rId4"/>
    <p:sldId id="259" r:id="rId5"/>
    <p:sldId id="261" r:id="rId6"/>
    <p:sldId id="291" r:id="rId7"/>
    <p:sldId id="289" r:id="rId8"/>
    <p:sldId id="292" r:id="rId9"/>
    <p:sldId id="293" r:id="rId10"/>
    <p:sldId id="294" r:id="rId11"/>
    <p:sldId id="295" r:id="rId12"/>
    <p:sldId id="296" r:id="rId13"/>
    <p:sldId id="297" r:id="rId14"/>
    <p:sldId id="298" r:id="rId15"/>
    <p:sldId id="290" r:id="rId16"/>
    <p:sldId id="299" r:id="rId17"/>
    <p:sldId id="300" r:id="rId18"/>
    <p:sldId id="303" r:id="rId19"/>
    <p:sldId id="302" r:id="rId20"/>
    <p:sldId id="288" r:id="rId21"/>
    <p:sldId id="304" r:id="rId22"/>
    <p:sldId id="305" r:id="rId23"/>
    <p:sldId id="306" r:id="rId24"/>
    <p:sldId id="307" r:id="rId25"/>
    <p:sldId id="308" r:id="rId26"/>
    <p:sldId id="309" r:id="rId27"/>
    <p:sldId id="310" r:id="rId28"/>
    <p:sldId id="311" r:id="rId29"/>
    <p:sldId id="312" r:id="rId30"/>
    <p:sldId id="313" r:id="rId31"/>
    <p:sldId id="262"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Source Sans Pro" panose="020B0604020202020204" charset="0"/>
      <p:regular r:id="rId38"/>
      <p:bold r:id="rId39"/>
      <p:italic r:id="rId40"/>
      <p:boldItalic r:id="rId41"/>
    </p:embeddedFont>
    <p:embeddedFont>
      <p:font typeface="Oswald" panose="020B0604020202020204" charset="0"/>
      <p:regular r:id="rId42"/>
      <p:bold r:id="rId43"/>
    </p:embeddedFont>
    <p:embeddedFont>
      <p:font typeface="Wingdings 3" panose="05040102010807070707" pitchFamily="18" charset="2"/>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Untitled Section" id="{B8D6750D-B269-4C63-B6DC-556D0223237A}">
          <p14:sldIdLst>
            <p14:sldId id="256"/>
            <p14:sldId id="258"/>
            <p14:sldId id="284"/>
            <p14:sldId id="259"/>
            <p14:sldId id="261"/>
            <p14:sldId id="291"/>
            <p14:sldId id="289"/>
            <p14:sldId id="292"/>
            <p14:sldId id="293"/>
            <p14:sldId id="294"/>
            <p14:sldId id="295"/>
            <p14:sldId id="296"/>
            <p14:sldId id="297"/>
            <p14:sldId id="298"/>
            <p14:sldId id="290"/>
            <p14:sldId id="299"/>
            <p14:sldId id="300"/>
            <p14:sldId id="303"/>
            <p14:sldId id="302"/>
            <p14:sldId id="288"/>
            <p14:sldId id="304"/>
            <p14:sldId id="305"/>
            <p14:sldId id="306"/>
            <p14:sldId id="307"/>
            <p14:sldId id="308"/>
            <p14:sldId id="309"/>
            <p14:sldId id="310"/>
            <p14:sldId id="311"/>
            <p14:sldId id="312"/>
            <p14:sldId id="313"/>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4341A-4EE2-4885-B17D-4086B769AF5B}">
  <a:tblStyle styleId="{9064341A-4EE2-4885-B17D-4086B769AF5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07" autoAdjust="0"/>
  </p:normalViewPr>
  <p:slideViewPr>
    <p:cSldViewPr snapToGrid="0">
      <p:cViewPr>
        <p:scale>
          <a:sx n="100" d="100"/>
          <a:sy n="100" d="100"/>
        </p:scale>
        <p:origin x="432"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1" name="Shape 4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9152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8855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4251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9258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19116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4868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66350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2859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1232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6196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5" name="Shape 4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58231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7920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80818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0779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0323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7526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53505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5492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6670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6650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5569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6539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6436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301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61227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32"/>
        <p:cNvGrpSpPr/>
        <p:nvPr/>
      </p:nvGrpSpPr>
      <p:grpSpPr>
        <a:xfrm>
          <a:off x="0" y="0"/>
          <a:ext cx="0" cy="0"/>
          <a:chOff x="0" y="0"/>
          <a:chExt cx="0" cy="0"/>
        </a:xfrm>
      </p:grpSpPr>
      <p:sp>
        <p:nvSpPr>
          <p:cNvPr id="33" name="Shape 33"/>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4" name="Shape 34"/>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5" name="Shape 35"/>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8" name="Shape 38"/>
          <p:cNvGrpSpPr/>
          <p:nvPr/>
        </p:nvGrpSpPr>
        <p:grpSpPr>
          <a:xfrm>
            <a:off x="-9525" y="2024075"/>
            <a:ext cx="9167825" cy="595300"/>
            <a:chOff x="-9525" y="4462475"/>
            <a:chExt cx="9167825" cy="595300"/>
          </a:xfrm>
        </p:grpSpPr>
        <p:sp>
          <p:nvSpPr>
            <p:cNvPr id="39" name="Shape 3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0" name="Shape 4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 name="Shape 4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2" name="Shape 42"/>
          <p:cNvGrpSpPr/>
          <p:nvPr/>
        </p:nvGrpSpPr>
        <p:grpSpPr>
          <a:xfrm>
            <a:off x="-42837" y="2005087"/>
            <a:ext cx="9229574" cy="642787"/>
            <a:chOff x="-42837" y="4443487"/>
            <a:chExt cx="9229574" cy="642787"/>
          </a:xfrm>
        </p:grpSpPr>
        <p:sp>
          <p:nvSpPr>
            <p:cNvPr id="43" name="Shape 4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2" name="Shape 5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4" name="Shape 6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68" name="Shape 68"/>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txBox="1">
            <a:spLocks noGrp="1"/>
          </p:cNvSpPr>
          <p:nvPr>
            <p:ph type="ctrTitle"/>
          </p:nvPr>
        </p:nvSpPr>
        <p:spPr>
          <a:xfrm>
            <a:off x="2847975" y="3363425"/>
            <a:ext cx="5610300" cy="1159799"/>
          </a:xfrm>
          <a:prstGeom prst="rect">
            <a:avLst/>
          </a:prstGeom>
        </p:spPr>
        <p:txBody>
          <a:bodyPr lIns="91425" tIns="91425" rIns="91425" bIns="91425" anchor="ctr" anchorCtr="0"/>
          <a:lstStyle>
            <a:lvl1pPr lvl="0" algn="r">
              <a:spcBef>
                <a:spcPts val="0"/>
              </a:spcBef>
              <a:buClr>
                <a:srgbClr val="FFFFFF"/>
              </a:buClr>
              <a:buSzPct val="100000"/>
              <a:defRPr sz="4800">
                <a:solidFill>
                  <a:srgbClr val="FFFFFF"/>
                </a:solidFill>
              </a:defRPr>
            </a:lvl1pPr>
            <a:lvl2pPr lvl="1" algn="r">
              <a:spcBef>
                <a:spcPts val="0"/>
              </a:spcBef>
              <a:buClr>
                <a:srgbClr val="FFFFFF"/>
              </a:buClr>
              <a:buSzPct val="100000"/>
              <a:defRPr sz="4800">
                <a:solidFill>
                  <a:srgbClr val="FFFFFF"/>
                </a:solidFill>
              </a:defRPr>
            </a:lvl2pPr>
            <a:lvl3pPr lvl="2" algn="r">
              <a:spcBef>
                <a:spcPts val="0"/>
              </a:spcBef>
              <a:buClr>
                <a:srgbClr val="FFFFFF"/>
              </a:buClr>
              <a:buSzPct val="100000"/>
              <a:defRPr sz="4800">
                <a:solidFill>
                  <a:srgbClr val="FFFFFF"/>
                </a:solidFill>
              </a:defRPr>
            </a:lvl3pPr>
            <a:lvl4pPr lvl="3" algn="r">
              <a:spcBef>
                <a:spcPts val="0"/>
              </a:spcBef>
              <a:buClr>
                <a:srgbClr val="FFFFFF"/>
              </a:buClr>
              <a:buSzPct val="100000"/>
              <a:defRPr sz="4800">
                <a:solidFill>
                  <a:srgbClr val="FFFFFF"/>
                </a:solidFill>
              </a:defRPr>
            </a:lvl4pPr>
            <a:lvl5pPr lvl="4" algn="r">
              <a:spcBef>
                <a:spcPts val="0"/>
              </a:spcBef>
              <a:buClr>
                <a:srgbClr val="FFFFFF"/>
              </a:buClr>
              <a:buSzPct val="100000"/>
              <a:defRPr sz="4800">
                <a:solidFill>
                  <a:srgbClr val="FFFFFF"/>
                </a:solidFill>
              </a:defRPr>
            </a:lvl5pPr>
            <a:lvl6pPr lvl="5" algn="r">
              <a:spcBef>
                <a:spcPts val="0"/>
              </a:spcBef>
              <a:buClr>
                <a:srgbClr val="FFFFFF"/>
              </a:buClr>
              <a:buSzPct val="100000"/>
              <a:defRPr sz="4800">
                <a:solidFill>
                  <a:srgbClr val="FFFFFF"/>
                </a:solidFill>
              </a:defRPr>
            </a:lvl6pPr>
            <a:lvl7pPr lvl="6" algn="r">
              <a:spcBef>
                <a:spcPts val="0"/>
              </a:spcBef>
              <a:buClr>
                <a:srgbClr val="FFFFFF"/>
              </a:buClr>
              <a:buSzPct val="100000"/>
              <a:defRPr sz="4800">
                <a:solidFill>
                  <a:srgbClr val="FFFFFF"/>
                </a:solidFill>
              </a:defRPr>
            </a:lvl7pPr>
            <a:lvl8pPr lvl="7" algn="r">
              <a:spcBef>
                <a:spcPts val="0"/>
              </a:spcBef>
              <a:buClr>
                <a:srgbClr val="FFFFFF"/>
              </a:buClr>
              <a:buSzPct val="100000"/>
              <a:defRPr sz="4800">
                <a:solidFill>
                  <a:srgbClr val="FFFFFF"/>
                </a:solidFill>
              </a:defRPr>
            </a:lvl8pPr>
            <a:lvl9pPr lvl="8" algn="r">
              <a:spcBef>
                <a:spcPts val="0"/>
              </a:spcBef>
              <a:buClr>
                <a:srgbClr val="FFFFFF"/>
              </a:buClr>
              <a:buSzPct val="100000"/>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73"/>
        <p:cNvGrpSpPr/>
        <p:nvPr/>
      </p:nvGrpSpPr>
      <p:grpSpPr>
        <a:xfrm>
          <a:off x="0" y="0"/>
          <a:ext cx="0" cy="0"/>
          <a:chOff x="0" y="0"/>
          <a:chExt cx="0" cy="0"/>
        </a:xfrm>
      </p:grpSpPr>
      <p:sp>
        <p:nvSpPr>
          <p:cNvPr id="74" name="Shape 74"/>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5" name="Shape 75"/>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6" name="Shape 76"/>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79" name="Shape 79"/>
          <p:cNvGrpSpPr/>
          <p:nvPr/>
        </p:nvGrpSpPr>
        <p:grpSpPr>
          <a:xfrm>
            <a:off x="-9525" y="2024075"/>
            <a:ext cx="9167825" cy="595300"/>
            <a:chOff x="-9525" y="4462475"/>
            <a:chExt cx="9167825" cy="595300"/>
          </a:xfrm>
        </p:grpSpPr>
        <p:sp>
          <p:nvSpPr>
            <p:cNvPr id="80" name="Shape 8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81" name="Shape 81"/>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82" name="Shape 8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83" name="Shape 83"/>
          <p:cNvGrpSpPr/>
          <p:nvPr/>
        </p:nvGrpSpPr>
        <p:grpSpPr>
          <a:xfrm>
            <a:off x="-42837" y="2005087"/>
            <a:ext cx="9229574" cy="642787"/>
            <a:chOff x="-42837" y="4443487"/>
            <a:chExt cx="9229574" cy="642787"/>
          </a:xfrm>
        </p:grpSpPr>
        <p:sp>
          <p:nvSpPr>
            <p:cNvPr id="84" name="Shape 84"/>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09" name="Shape 109"/>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ctrTitle"/>
          </p:nvPr>
        </p:nvSpPr>
        <p:spPr>
          <a:xfrm>
            <a:off x="2309350" y="3031150"/>
            <a:ext cx="5214599" cy="1159799"/>
          </a:xfrm>
          <a:prstGeom prst="rect">
            <a:avLst/>
          </a:prstGeom>
        </p:spPr>
        <p:txBody>
          <a:bodyPr lIns="91425" tIns="91425" rIns="91425" bIns="91425" anchor="b" anchorCtr="0"/>
          <a:lstStyle>
            <a:lvl1pPr lvl="0" algn="r" rtl="0">
              <a:spcBef>
                <a:spcPts val="0"/>
              </a:spcBef>
              <a:buClr>
                <a:srgbClr val="FFFFFF"/>
              </a:buClr>
              <a:buSzPct val="100000"/>
              <a:defRPr sz="3600">
                <a:solidFill>
                  <a:srgbClr val="FFFFFF"/>
                </a:solidFill>
              </a:defRPr>
            </a:lvl1pPr>
            <a:lvl2pPr lvl="1" algn="r" rtl="0">
              <a:spcBef>
                <a:spcPts val="0"/>
              </a:spcBef>
              <a:buClr>
                <a:srgbClr val="FFFFFF"/>
              </a:buClr>
              <a:buSzPct val="100000"/>
              <a:defRPr sz="3600">
                <a:solidFill>
                  <a:srgbClr val="FFFFFF"/>
                </a:solidFill>
              </a:defRPr>
            </a:lvl2pPr>
            <a:lvl3pPr lvl="2" algn="r" rtl="0">
              <a:spcBef>
                <a:spcPts val="0"/>
              </a:spcBef>
              <a:buClr>
                <a:srgbClr val="FFFFFF"/>
              </a:buClr>
              <a:buSzPct val="100000"/>
              <a:defRPr sz="3600">
                <a:solidFill>
                  <a:srgbClr val="FFFFFF"/>
                </a:solidFill>
              </a:defRPr>
            </a:lvl3pPr>
            <a:lvl4pPr lvl="3" algn="r" rtl="0">
              <a:spcBef>
                <a:spcPts val="0"/>
              </a:spcBef>
              <a:buClr>
                <a:srgbClr val="FFFFFF"/>
              </a:buClr>
              <a:buSzPct val="100000"/>
              <a:defRPr sz="3600">
                <a:solidFill>
                  <a:srgbClr val="FFFFFF"/>
                </a:solidFill>
              </a:defRPr>
            </a:lvl4pPr>
            <a:lvl5pPr lvl="4" algn="r" rtl="0">
              <a:spcBef>
                <a:spcPts val="0"/>
              </a:spcBef>
              <a:buClr>
                <a:srgbClr val="FFFFFF"/>
              </a:buClr>
              <a:buSzPct val="100000"/>
              <a:defRPr sz="3600">
                <a:solidFill>
                  <a:srgbClr val="FFFFFF"/>
                </a:solidFill>
              </a:defRPr>
            </a:lvl5pPr>
            <a:lvl6pPr lvl="5" algn="r" rtl="0">
              <a:spcBef>
                <a:spcPts val="0"/>
              </a:spcBef>
              <a:buClr>
                <a:srgbClr val="FFFFFF"/>
              </a:buClr>
              <a:buSzPct val="100000"/>
              <a:defRPr sz="3600">
                <a:solidFill>
                  <a:srgbClr val="FFFFFF"/>
                </a:solidFill>
              </a:defRPr>
            </a:lvl6pPr>
            <a:lvl7pPr lvl="6" algn="r" rtl="0">
              <a:spcBef>
                <a:spcPts val="0"/>
              </a:spcBef>
              <a:buClr>
                <a:srgbClr val="FFFFFF"/>
              </a:buClr>
              <a:buSzPct val="100000"/>
              <a:defRPr sz="3600">
                <a:solidFill>
                  <a:srgbClr val="FFFFFF"/>
                </a:solidFill>
              </a:defRPr>
            </a:lvl7pPr>
            <a:lvl8pPr lvl="7" algn="r" rtl="0">
              <a:spcBef>
                <a:spcPts val="0"/>
              </a:spcBef>
              <a:buClr>
                <a:srgbClr val="FFFFFF"/>
              </a:buClr>
              <a:buSzPct val="100000"/>
              <a:defRPr sz="3600">
                <a:solidFill>
                  <a:srgbClr val="FFFFFF"/>
                </a:solidFill>
              </a:defRPr>
            </a:lvl8pPr>
            <a:lvl9pPr lvl="8" algn="r" rtl="0">
              <a:spcBef>
                <a:spcPts val="0"/>
              </a:spcBef>
              <a:buClr>
                <a:srgbClr val="FFFFFF"/>
              </a:buClr>
              <a:buSzPct val="100000"/>
              <a:defRPr sz="3600">
                <a:solidFill>
                  <a:srgbClr val="FFFFFF"/>
                </a:solidFill>
              </a:defRPr>
            </a:lvl9pPr>
          </a:lstStyle>
          <a:p>
            <a:endParaRPr/>
          </a:p>
        </p:txBody>
      </p:sp>
      <p:sp>
        <p:nvSpPr>
          <p:cNvPr id="114" name="Shape 114"/>
          <p:cNvSpPr txBox="1">
            <a:spLocks noGrp="1"/>
          </p:cNvSpPr>
          <p:nvPr>
            <p:ph type="subTitle" idx="1"/>
          </p:nvPr>
        </p:nvSpPr>
        <p:spPr>
          <a:xfrm>
            <a:off x="2309440" y="4059250"/>
            <a:ext cx="5214599" cy="784799"/>
          </a:xfrm>
          <a:prstGeom prst="rect">
            <a:avLst/>
          </a:prstGeom>
        </p:spPr>
        <p:txBody>
          <a:bodyPr lIns="91425" tIns="91425" rIns="91425" bIns="91425" anchor="t" anchorCtr="0"/>
          <a:lstStyle>
            <a:lvl1pPr lvl="0" algn="r" rtl="0">
              <a:spcBef>
                <a:spcPts val="0"/>
              </a:spcBef>
              <a:buClr>
                <a:srgbClr val="FFFFFF"/>
              </a:buClr>
              <a:buNone/>
              <a:defRPr>
                <a:solidFill>
                  <a:srgbClr val="FFFFFF"/>
                </a:solidFill>
              </a:defRPr>
            </a:lvl1pPr>
            <a:lvl2pPr lvl="1" algn="r" rtl="0">
              <a:spcBef>
                <a:spcPts val="0"/>
              </a:spcBef>
              <a:buClr>
                <a:srgbClr val="FFFFFF"/>
              </a:buClr>
              <a:buSzPct val="100000"/>
              <a:buNone/>
              <a:defRPr sz="3000">
                <a:solidFill>
                  <a:srgbClr val="FFFFFF"/>
                </a:solidFill>
              </a:defRPr>
            </a:lvl2pPr>
            <a:lvl3pPr lvl="2" algn="r" rtl="0">
              <a:spcBef>
                <a:spcPts val="0"/>
              </a:spcBef>
              <a:buClr>
                <a:srgbClr val="FFFFFF"/>
              </a:buClr>
              <a:buSzPct val="100000"/>
              <a:buNone/>
              <a:defRPr sz="3000">
                <a:solidFill>
                  <a:srgbClr val="FFFFFF"/>
                </a:solidFill>
              </a:defRPr>
            </a:lvl3pPr>
            <a:lvl4pPr lvl="3" algn="r" rtl="0">
              <a:spcBef>
                <a:spcPts val="0"/>
              </a:spcBef>
              <a:buClr>
                <a:srgbClr val="FFFFFF"/>
              </a:buClr>
              <a:buSzPct val="100000"/>
              <a:buNone/>
              <a:defRPr sz="3000">
                <a:solidFill>
                  <a:srgbClr val="FFFFFF"/>
                </a:solidFill>
              </a:defRPr>
            </a:lvl4pPr>
            <a:lvl5pPr lvl="4" algn="r" rtl="0">
              <a:spcBef>
                <a:spcPts val="0"/>
              </a:spcBef>
              <a:buClr>
                <a:srgbClr val="FFFFFF"/>
              </a:buClr>
              <a:buSzPct val="100000"/>
              <a:buNone/>
              <a:defRPr sz="3000">
                <a:solidFill>
                  <a:srgbClr val="FFFFFF"/>
                </a:solidFill>
              </a:defRPr>
            </a:lvl5pPr>
            <a:lvl6pPr lvl="5" algn="r" rtl="0">
              <a:spcBef>
                <a:spcPts val="0"/>
              </a:spcBef>
              <a:buClr>
                <a:srgbClr val="FFFFFF"/>
              </a:buClr>
              <a:buSzPct val="100000"/>
              <a:buNone/>
              <a:defRPr sz="3000">
                <a:solidFill>
                  <a:srgbClr val="FFFFFF"/>
                </a:solidFill>
              </a:defRPr>
            </a:lvl6pPr>
            <a:lvl7pPr lvl="6" algn="r" rtl="0">
              <a:spcBef>
                <a:spcPts val="0"/>
              </a:spcBef>
              <a:buClr>
                <a:srgbClr val="FFFFFF"/>
              </a:buClr>
              <a:buSzPct val="100000"/>
              <a:buNone/>
              <a:defRPr sz="3000">
                <a:solidFill>
                  <a:srgbClr val="FFFFFF"/>
                </a:solidFill>
              </a:defRPr>
            </a:lvl7pPr>
            <a:lvl8pPr lvl="7" algn="r" rtl="0">
              <a:spcBef>
                <a:spcPts val="0"/>
              </a:spcBef>
              <a:buClr>
                <a:srgbClr val="FFFFFF"/>
              </a:buClr>
              <a:buSzPct val="100000"/>
              <a:buNone/>
              <a:defRPr sz="3000">
                <a:solidFill>
                  <a:srgbClr val="FFFFFF"/>
                </a:solidFill>
              </a:defRPr>
            </a:lvl8pPr>
            <a:lvl9pPr lvl="8" algn="r"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9" name="Shape 159"/>
          <p:cNvSpPr txBox="1">
            <a:spLocks noGrp="1"/>
          </p:cNvSpPr>
          <p:nvPr>
            <p:ph type="body" idx="1"/>
          </p:nvPr>
        </p:nvSpPr>
        <p:spPr>
          <a:xfrm>
            <a:off x="1075850" y="1540175"/>
            <a:ext cx="6996600" cy="19220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0" name="Shape 160"/>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1" name="Shape 161"/>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2" name="Shape 162"/>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65" name="Shape 165"/>
          <p:cNvGrpSpPr/>
          <p:nvPr/>
        </p:nvGrpSpPr>
        <p:grpSpPr>
          <a:xfrm>
            <a:off x="-9525" y="4462475"/>
            <a:ext cx="9167825" cy="595300"/>
            <a:chOff x="-9525" y="4462475"/>
            <a:chExt cx="9167825" cy="595300"/>
          </a:xfrm>
        </p:grpSpPr>
        <p:sp>
          <p:nvSpPr>
            <p:cNvPr id="166" name="Shape 16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67" name="Shape 167"/>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68" name="Shape 168"/>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69" name="Shape 169"/>
          <p:cNvGrpSpPr/>
          <p:nvPr/>
        </p:nvGrpSpPr>
        <p:grpSpPr>
          <a:xfrm>
            <a:off x="-42837" y="4443487"/>
            <a:ext cx="9229574" cy="642787"/>
            <a:chOff x="-42837" y="4443487"/>
            <a:chExt cx="9229574" cy="642787"/>
          </a:xfrm>
        </p:grpSpPr>
        <p:sp>
          <p:nvSpPr>
            <p:cNvPr id="170" name="Shape 170"/>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95" name="Shape 195"/>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8" name="Shape 198"/>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8"/>
        <p:cNvGrpSpPr/>
        <p:nvPr/>
      </p:nvGrpSpPr>
      <p:grpSpPr>
        <a:xfrm>
          <a:off x="0" y="0"/>
          <a:ext cx="0" cy="0"/>
          <a:chOff x="0" y="0"/>
          <a:chExt cx="0" cy="0"/>
        </a:xfrm>
      </p:grpSpPr>
      <p:sp>
        <p:nvSpPr>
          <p:cNvPr id="369" name="Shape 36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0" name="Shape 37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1" name="Shape 37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74" name="Shape 374"/>
          <p:cNvGrpSpPr/>
          <p:nvPr/>
        </p:nvGrpSpPr>
        <p:grpSpPr>
          <a:xfrm>
            <a:off x="-9525" y="4462475"/>
            <a:ext cx="9167825" cy="595300"/>
            <a:chOff x="-9525" y="4462475"/>
            <a:chExt cx="9167825" cy="595300"/>
          </a:xfrm>
        </p:grpSpPr>
        <p:sp>
          <p:nvSpPr>
            <p:cNvPr id="375" name="Shape 37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76" name="Shape 37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77" name="Shape 37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78" name="Shape 378"/>
          <p:cNvGrpSpPr/>
          <p:nvPr/>
        </p:nvGrpSpPr>
        <p:grpSpPr>
          <a:xfrm>
            <a:off x="-42837" y="4443487"/>
            <a:ext cx="9229574" cy="642787"/>
            <a:chOff x="-42837" y="4443487"/>
            <a:chExt cx="9229574" cy="642787"/>
          </a:xfrm>
        </p:grpSpPr>
        <p:sp>
          <p:nvSpPr>
            <p:cNvPr id="379" name="Shape 37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2" name="Shape 39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3" name="Shape 39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5" name="Shape 39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04" name="Shape 40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5" name="Shape 40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All graph">
    <p:spTree>
      <p:nvGrpSpPr>
        <p:cNvPr id="1" name="Shape 408"/>
        <p:cNvGrpSpPr/>
        <p:nvPr/>
      </p:nvGrpSpPr>
      <p:grpSpPr>
        <a:xfrm>
          <a:off x="0" y="0"/>
          <a:ext cx="0" cy="0"/>
          <a:chOff x="0" y="0"/>
          <a:chExt cx="0" cy="0"/>
        </a:xfrm>
      </p:grpSpPr>
      <p:sp>
        <p:nvSpPr>
          <p:cNvPr id="409" name="Shape 409"/>
          <p:cNvSpPr/>
          <p:nvPr/>
        </p:nvSpPr>
        <p:spPr>
          <a:xfrm>
            <a:off x="-20075" y="636775"/>
            <a:ext cx="9203950" cy="4550900"/>
          </a:xfrm>
          <a:custGeom>
            <a:avLst/>
            <a:gdLst/>
            <a:ahLst/>
            <a:cxnLst/>
            <a:rect l="0" t="0" r="0" b="0"/>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0" name="Shape 410"/>
          <p:cNvSpPr/>
          <p:nvPr/>
        </p:nvSpPr>
        <p:spPr>
          <a:xfrm>
            <a:off x="-33475" y="768100"/>
            <a:ext cx="9210650" cy="4406200"/>
          </a:xfrm>
          <a:custGeom>
            <a:avLst/>
            <a:gdLst/>
            <a:ahLst/>
            <a:cxnLst/>
            <a:rect l="0" t="0" r="0" b="0"/>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11" name="Shape 411"/>
          <p:cNvSpPr/>
          <p:nvPr/>
        </p:nvSpPr>
        <p:spPr>
          <a:xfrm rot="8100000">
            <a:off x="1847980" y="44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412" name="Shape 412"/>
          <p:cNvSpPr/>
          <p:nvPr/>
        </p:nvSpPr>
        <p:spPr>
          <a:xfrm rot="8100000">
            <a:off x="6038980" y="72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3" name="Shape 413"/>
          <p:cNvSpPr/>
          <p:nvPr/>
        </p:nvSpPr>
        <p:spPr>
          <a:xfrm rot="8100000">
            <a:off x="7181980" y="76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414" name="Shape 414"/>
          <p:cNvGrpSpPr/>
          <p:nvPr/>
        </p:nvGrpSpPr>
        <p:grpSpPr>
          <a:xfrm>
            <a:off x="-9525" y="652475"/>
            <a:ext cx="9167825" cy="595300"/>
            <a:chOff x="-9525" y="4462475"/>
            <a:chExt cx="9167825" cy="595300"/>
          </a:xfrm>
        </p:grpSpPr>
        <p:sp>
          <p:nvSpPr>
            <p:cNvPr id="415" name="Shape 41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16" name="Shape 41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7" name="Shape 41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18" name="Shape 418"/>
          <p:cNvGrpSpPr/>
          <p:nvPr/>
        </p:nvGrpSpPr>
        <p:grpSpPr>
          <a:xfrm>
            <a:off x="-42837" y="633487"/>
            <a:ext cx="9229574" cy="642787"/>
            <a:chOff x="-42837" y="4443487"/>
            <a:chExt cx="9229574" cy="642787"/>
          </a:xfrm>
        </p:grpSpPr>
        <p:sp>
          <p:nvSpPr>
            <p:cNvPr id="419" name="Shape 41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1" name="Shape 42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2" name="Shape 42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5" name="Shape 42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6" name="Shape 42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7" name="Shape 42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8" name="Shape 42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9" name="Shape 42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0" name="Shape 43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1" name="Shape 43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2" name="Shape 43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3" name="Shape 43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4" name="Shape 43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5" name="Shape 43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6" name="Shape 43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7" name="Shape 43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8" name="Shape 43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9" name="Shape 43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0" name="Shape 44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1" name="Shape 44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2" name="Shape 44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3" name="Shape 44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44" name="Shape 444"/>
          <p:cNvSpPr/>
          <p:nvPr/>
        </p:nvSpPr>
        <p:spPr>
          <a:xfrm>
            <a:off x="2990700" y="77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5" name="Shape 445"/>
          <p:cNvSpPr/>
          <p:nvPr/>
        </p:nvSpPr>
        <p:spPr>
          <a:xfrm>
            <a:off x="1085700" y="106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6" name="Shape 446"/>
          <p:cNvSpPr/>
          <p:nvPr/>
        </p:nvSpPr>
        <p:spPr>
          <a:xfrm>
            <a:off x="4895700" y="70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7" name="Shape 447"/>
          <p:cNvSpPr/>
          <p:nvPr/>
        </p:nvSpPr>
        <p:spPr>
          <a:xfrm rot="8100000">
            <a:off x="8699949" y="51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81000" y="7"/>
            <a:ext cx="8382000" cy="5162348"/>
            <a:chOff x="381000" y="-18750"/>
            <a:chExt cx="8382000" cy="5180999"/>
          </a:xfrm>
        </p:grpSpPr>
        <p:cxnSp>
          <p:nvCxnSpPr>
            <p:cNvPr id="7" name="Shape 7"/>
            <p:cNvCxnSpPr/>
            <p:nvPr/>
          </p:nvCxnSpPr>
          <p:spPr>
            <a:xfrm>
              <a:off x="76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8" name="Shape 8"/>
            <p:cNvCxnSpPr/>
            <p:nvPr/>
          </p:nvCxnSpPr>
          <p:spPr>
            <a:xfrm>
              <a:off x="152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9" name="Shape 9"/>
            <p:cNvCxnSpPr/>
            <p:nvPr/>
          </p:nvCxnSpPr>
          <p:spPr>
            <a:xfrm>
              <a:off x="228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0" name="Shape 10"/>
            <p:cNvCxnSpPr/>
            <p:nvPr/>
          </p:nvCxnSpPr>
          <p:spPr>
            <a:xfrm>
              <a:off x="304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1" name="Shape 11"/>
            <p:cNvCxnSpPr/>
            <p:nvPr/>
          </p:nvCxnSpPr>
          <p:spPr>
            <a:xfrm>
              <a:off x="381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2" name="Shape 12"/>
            <p:cNvCxnSpPr/>
            <p:nvPr/>
          </p:nvCxnSpPr>
          <p:spPr>
            <a:xfrm>
              <a:off x="457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3" name="Shape 13"/>
            <p:cNvCxnSpPr/>
            <p:nvPr/>
          </p:nvCxnSpPr>
          <p:spPr>
            <a:xfrm>
              <a:off x="533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4" name="Shape 14"/>
            <p:cNvCxnSpPr/>
            <p:nvPr/>
          </p:nvCxnSpPr>
          <p:spPr>
            <a:xfrm>
              <a:off x="609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5" name="Shape 15"/>
            <p:cNvCxnSpPr/>
            <p:nvPr/>
          </p:nvCxnSpPr>
          <p:spPr>
            <a:xfrm>
              <a:off x="685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6" name="Shape 16"/>
            <p:cNvCxnSpPr/>
            <p:nvPr/>
          </p:nvCxnSpPr>
          <p:spPr>
            <a:xfrm>
              <a:off x="762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7" name="Shape 17"/>
            <p:cNvCxnSpPr/>
            <p:nvPr/>
          </p:nvCxnSpPr>
          <p:spPr>
            <a:xfrm>
              <a:off x="838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8" name="Shape 18"/>
            <p:cNvCxnSpPr/>
            <p:nvPr/>
          </p:nvCxnSpPr>
          <p:spPr>
            <a:xfrm>
              <a:off x="38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19" name="Shape 19"/>
            <p:cNvCxnSpPr/>
            <p:nvPr/>
          </p:nvCxnSpPr>
          <p:spPr>
            <a:xfrm>
              <a:off x="114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0" name="Shape 20"/>
            <p:cNvCxnSpPr/>
            <p:nvPr/>
          </p:nvCxnSpPr>
          <p:spPr>
            <a:xfrm>
              <a:off x="190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1" name="Shape 21"/>
            <p:cNvCxnSpPr/>
            <p:nvPr/>
          </p:nvCxnSpPr>
          <p:spPr>
            <a:xfrm>
              <a:off x="266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2" name="Shape 22"/>
            <p:cNvCxnSpPr/>
            <p:nvPr/>
          </p:nvCxnSpPr>
          <p:spPr>
            <a:xfrm>
              <a:off x="342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3" name="Shape 23"/>
            <p:cNvCxnSpPr/>
            <p:nvPr/>
          </p:nvCxnSpPr>
          <p:spPr>
            <a:xfrm>
              <a:off x="419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4" name="Shape 24"/>
            <p:cNvCxnSpPr/>
            <p:nvPr/>
          </p:nvCxnSpPr>
          <p:spPr>
            <a:xfrm>
              <a:off x="495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5" name="Shape 25"/>
            <p:cNvCxnSpPr/>
            <p:nvPr/>
          </p:nvCxnSpPr>
          <p:spPr>
            <a:xfrm>
              <a:off x="571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6" name="Shape 26"/>
            <p:cNvCxnSpPr/>
            <p:nvPr/>
          </p:nvCxnSpPr>
          <p:spPr>
            <a:xfrm>
              <a:off x="647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7" name="Shape 27"/>
            <p:cNvCxnSpPr/>
            <p:nvPr/>
          </p:nvCxnSpPr>
          <p:spPr>
            <a:xfrm>
              <a:off x="723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8" name="Shape 28"/>
            <p:cNvCxnSpPr/>
            <p:nvPr/>
          </p:nvCxnSpPr>
          <p:spPr>
            <a:xfrm>
              <a:off x="800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9" name="Shape 29"/>
            <p:cNvCxnSpPr/>
            <p:nvPr/>
          </p:nvCxnSpPr>
          <p:spPr>
            <a:xfrm>
              <a:off x="8763000" y="-18750"/>
              <a:ext cx="0" cy="5180999"/>
            </a:xfrm>
            <a:prstGeom prst="straightConnector1">
              <a:avLst/>
            </a:prstGeom>
            <a:noFill/>
            <a:ln w="9525" cap="flat" cmpd="sng">
              <a:solidFill>
                <a:srgbClr val="F3F3F3"/>
              </a:solidFill>
              <a:prstDash val="dash"/>
              <a:round/>
              <a:headEnd type="none" w="lg" len="lg"/>
              <a:tailEnd type="none" w="lg" len="lg"/>
            </a:ln>
          </p:spPr>
        </p:cxnSp>
      </p:grpSp>
      <p:sp>
        <p:nvSpPr>
          <p:cNvPr id="30" name="Shape 30"/>
          <p:cNvSpPr txBox="1">
            <a:spLocks noGrp="1"/>
          </p:cNvSpPr>
          <p:nvPr>
            <p:ph type="title"/>
          </p:nvPr>
        </p:nvSpPr>
        <p:spPr>
          <a:xfrm>
            <a:off x="1047750" y="634125"/>
            <a:ext cx="6996600" cy="715800"/>
          </a:xfrm>
          <a:prstGeom prst="rect">
            <a:avLst/>
          </a:prstGeom>
          <a:noFill/>
          <a:ln>
            <a:noFill/>
          </a:ln>
        </p:spPr>
        <p:txBody>
          <a:bodyPr lIns="91425" tIns="91425" rIns="91425" bIns="91425" anchor="b" anchorCtr="0"/>
          <a:lstStyle>
            <a:lvl1pPr lvl="0" algn="ctr">
              <a:spcBef>
                <a:spcPts val="0"/>
              </a:spcBef>
              <a:buClr>
                <a:srgbClr val="00CEF6"/>
              </a:buClr>
              <a:buSzPct val="100000"/>
              <a:buFont typeface="Oswald"/>
              <a:buNone/>
              <a:defRPr sz="2000" b="1">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075850" y="1540175"/>
            <a:ext cx="6996600" cy="1922099"/>
          </a:xfrm>
          <a:prstGeom prst="rect">
            <a:avLst/>
          </a:prstGeom>
          <a:noFill/>
          <a:ln>
            <a:noFill/>
          </a:ln>
        </p:spPr>
        <p:txBody>
          <a:bodyPr lIns="91425" tIns="91425" rIns="91425" bIns="91425" anchor="t" anchorCtr="0"/>
          <a:lstStyle>
            <a:lvl1pPr lvl="0">
              <a:spcBef>
                <a:spcPts val="600"/>
              </a:spcBef>
              <a:buClr>
                <a:srgbClr val="28324A"/>
              </a:buClr>
              <a:buSzPct val="100000"/>
              <a:buFont typeface="Source Sans Pro"/>
              <a:buChar char="◉"/>
              <a:defRPr sz="2000">
                <a:solidFill>
                  <a:srgbClr val="28324A"/>
                </a:solidFill>
                <a:latin typeface="Source Sans Pro"/>
                <a:ea typeface="Source Sans Pro"/>
                <a:cs typeface="Source Sans Pro"/>
                <a:sym typeface="Source Sans Pro"/>
              </a:defRPr>
            </a:lvl1pPr>
            <a:lvl2pPr lvl="1">
              <a:spcBef>
                <a:spcPts val="480"/>
              </a:spcBef>
              <a:buClr>
                <a:srgbClr val="28324A"/>
              </a:buClr>
              <a:buSzPct val="100000"/>
              <a:buFont typeface="Source Sans Pro"/>
              <a:buChar char="◉"/>
              <a:defRPr sz="1800">
                <a:solidFill>
                  <a:srgbClr val="28324A"/>
                </a:solidFill>
                <a:latin typeface="Source Sans Pro"/>
                <a:ea typeface="Source Sans Pro"/>
                <a:cs typeface="Source Sans Pro"/>
                <a:sym typeface="Source Sans Pro"/>
              </a:defRPr>
            </a:lvl2pPr>
            <a:lvl3pPr lvl="2">
              <a:spcBef>
                <a:spcPts val="480"/>
              </a:spcBef>
              <a:buClr>
                <a:srgbClr val="28324A"/>
              </a:buClr>
              <a:buSzPct val="100000"/>
              <a:buFont typeface="Source Sans Pro"/>
              <a:defRPr sz="1800">
                <a:solidFill>
                  <a:srgbClr val="28324A"/>
                </a:solidFill>
                <a:latin typeface="Source Sans Pro"/>
                <a:ea typeface="Source Sans Pro"/>
                <a:cs typeface="Source Sans Pro"/>
                <a:sym typeface="Source Sans Pro"/>
              </a:defRPr>
            </a:lvl3pPr>
            <a:lvl4pPr lvl="3">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4pPr>
            <a:lvl5pPr lvl="4">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5pPr>
            <a:lvl6pPr lvl="5">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6pPr>
            <a:lvl7pPr lvl="6">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7pPr>
            <a:lvl8pPr lvl="7">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8pPr>
            <a:lvl9pPr lvl="8">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15.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26.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2"/>
        <p:cNvGrpSpPr/>
        <p:nvPr/>
      </p:nvGrpSpPr>
      <p:grpSpPr>
        <a:xfrm>
          <a:off x="0" y="0"/>
          <a:ext cx="0" cy="0"/>
          <a:chOff x="0" y="0"/>
          <a:chExt cx="0" cy="0"/>
        </a:xfrm>
      </p:grpSpPr>
      <p:sp>
        <p:nvSpPr>
          <p:cNvPr id="2" name="Rectangle 1"/>
          <p:cNvSpPr/>
          <p:nvPr/>
        </p:nvSpPr>
        <p:spPr>
          <a:xfrm>
            <a:off x="282102" y="0"/>
            <a:ext cx="8472792" cy="2246769"/>
          </a:xfrm>
          <a:prstGeom prst="rect">
            <a:avLst/>
          </a:prstGeom>
        </p:spPr>
        <p:txBody>
          <a:bodyPr wrap="square">
            <a:spAutoFit/>
          </a:bodyPr>
          <a:lstStyle/>
          <a:p>
            <a:pPr algn="ctr"/>
            <a:r>
              <a:rPr lang="en-US" sz="2400" dirty="0">
                <a:latin typeface="Times New Roman" panose="02020603050405020304" pitchFamily="18" charset="0"/>
                <a:cs typeface="Times New Roman" panose="02020603050405020304" pitchFamily="18" charset="0"/>
              </a:rPr>
              <a:t>BÁO CÁO ĐỒ ÁN TỐT NGHIỆP</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ĐỀ TÀI:</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ỨNG DỤNG IOT XÂY DỰNG HỆ </a:t>
            </a:r>
            <a:r>
              <a:rPr lang="en-US" sz="3200" b="1" dirty="0" smtClean="0">
                <a:latin typeface="Times New Roman" panose="02020603050405020304" pitchFamily="18" charset="0"/>
                <a:cs typeface="Times New Roman" panose="02020603050405020304" pitchFamily="18" charset="0"/>
              </a:rPr>
              <a:t>THỐNG</a:t>
            </a:r>
          </a:p>
          <a:p>
            <a:pPr algn="ctr"/>
            <a:r>
              <a:rPr lang="en-US" sz="3200" b="1" dirty="0" smtClean="0">
                <a:latin typeface="Times New Roman" panose="02020603050405020304" pitchFamily="18" charset="0"/>
                <a:cs typeface="Times New Roman" panose="02020603050405020304" pitchFamily="18" charset="0"/>
              </a:rPr>
              <a:t>GIÁM </a:t>
            </a:r>
            <a:r>
              <a:rPr lang="en-US" sz="3200" b="1" dirty="0">
                <a:latin typeface="Times New Roman" panose="02020603050405020304" pitchFamily="18" charset="0"/>
                <a:cs typeface="Times New Roman" panose="02020603050405020304" pitchFamily="18" charset="0"/>
              </a:rPr>
              <a:t>SÁT VÀ CẢNH BÁO NGẬP LỤT </a:t>
            </a:r>
            <a:r>
              <a:rPr lang="en-US" sz="3200" b="1" dirty="0" smtClean="0">
                <a:latin typeface="Times New Roman" panose="02020603050405020304" pitchFamily="18" charset="0"/>
                <a:cs typeface="Times New Roman" panose="02020603050405020304" pitchFamily="18" charset="0"/>
              </a:rPr>
              <a:t>TẠI</a:t>
            </a:r>
          </a:p>
          <a:p>
            <a:pPr algn="ctr"/>
            <a:r>
              <a:rPr lang="en-US" sz="3200" b="1" dirty="0" smtClean="0">
                <a:latin typeface="Times New Roman" panose="02020603050405020304" pitchFamily="18" charset="0"/>
                <a:cs typeface="Times New Roman" panose="02020603050405020304" pitchFamily="18" charset="0"/>
              </a:rPr>
              <a:t>THÀNH </a:t>
            </a:r>
            <a:r>
              <a:rPr lang="en-US" sz="3200" b="1" dirty="0">
                <a:latin typeface="Times New Roman" panose="02020603050405020304" pitchFamily="18" charset="0"/>
                <a:cs typeface="Times New Roman" panose="02020603050405020304" pitchFamily="18" charset="0"/>
              </a:rPr>
              <a:t>PHỐ ĐÀ NẴNG</a:t>
            </a:r>
          </a:p>
        </p:txBody>
      </p:sp>
      <p:sp>
        <p:nvSpPr>
          <p:cNvPr id="5" name="Subtitle 2"/>
          <p:cNvSpPr txBox="1">
            <a:spLocks/>
          </p:cNvSpPr>
          <p:nvPr/>
        </p:nvSpPr>
        <p:spPr>
          <a:xfrm>
            <a:off x="282102" y="3268834"/>
            <a:ext cx="8861898" cy="1332349"/>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algn="ctr"/>
            <a:r>
              <a:rPr lang="en-US" sz="2000" dirty="0" smtClean="0">
                <a:latin typeface="Times New Roman" panose="02020603050405020304" pitchFamily="18" charset="0"/>
                <a:cs typeface="Times New Roman" panose="02020603050405020304" pitchFamily="18" charset="0"/>
              </a:rPr>
              <a:t>GVHD: TS. PHẠM CÔNG THẮNG</a:t>
            </a:r>
          </a:p>
          <a:p>
            <a:pPr algn="ctr"/>
            <a:r>
              <a:rPr lang="en-US" sz="2000" dirty="0" smtClean="0">
                <a:latin typeface="Times New Roman" panose="02020603050405020304" pitchFamily="18" charset="0"/>
                <a:cs typeface="Times New Roman" panose="02020603050405020304" pitchFamily="18" charset="0"/>
              </a:rPr>
              <a:t>SVTH: PHAN ĐÌNH TÙNG</a:t>
            </a:r>
          </a:p>
          <a:p>
            <a:pPr algn="ctr"/>
            <a:r>
              <a:rPr lang="en-US" sz="2000" dirty="0" smtClean="0">
                <a:latin typeface="Times New Roman" panose="02020603050405020304" pitchFamily="18" charset="0"/>
                <a:cs typeface="Times New Roman" panose="02020603050405020304" pitchFamily="18" charset="0"/>
              </a:rPr>
              <a:t>MSSV: 102140165,  LỚP: 14T3</a:t>
            </a:r>
          </a:p>
          <a:p>
            <a:pPr algn="ctr"/>
            <a:r>
              <a:rPr lang="en-US" sz="2000" dirty="0" smtClean="0">
                <a:latin typeface="Times New Roman" panose="02020603050405020304" pitchFamily="18" charset="0"/>
                <a:cs typeface="Times New Roman" panose="02020603050405020304" pitchFamily="18" charset="0"/>
              </a:rPr>
              <a:t>KHOA: CÔNG NGHÊ THÔNG TIN, CHUYÊN NGÀNH: HÊ THỐNG NHÚNG</a:t>
            </a:r>
          </a:p>
          <a:p>
            <a:pPr algn="ct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657226"/>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42125" y="1292206"/>
            <a:ext cx="5110900" cy="4137043"/>
          </a:xfrm>
          <a:prstGeom prst="rect">
            <a:avLst/>
          </a:prstGeom>
        </p:spPr>
        <p:txBody>
          <a:bodyPr lIns="91425" tIns="91425" rIns="91425" bIns="91425" anchor="t" anchorCtr="0">
            <a:noAutofit/>
          </a:bodyPr>
          <a:lstStyle/>
          <a:p>
            <a:pPr lvl="0" indent="365760" algn="just">
              <a:buNone/>
            </a:pPr>
            <a:r>
              <a:rPr lang="en-US" dirty="0"/>
              <a:t>PostgreSQL được </a:t>
            </a:r>
            <a:r>
              <a:rPr lang="en-US" dirty="0" err="1"/>
              <a:t>lựa</a:t>
            </a:r>
            <a:r>
              <a:rPr lang="en-US" dirty="0"/>
              <a:t> chọn làm cơ </a:t>
            </a:r>
            <a:r>
              <a:rPr lang="en-US" dirty="0" err="1"/>
              <a:t>sở</a:t>
            </a:r>
            <a:r>
              <a:rPr lang="en-US" dirty="0"/>
              <a:t> dữ </a:t>
            </a:r>
            <a:r>
              <a:rPr lang="en-US" dirty="0" err="1"/>
              <a:t>liệu</a:t>
            </a:r>
            <a:r>
              <a:rPr lang="en-US" dirty="0"/>
              <a:t> không </a:t>
            </a:r>
            <a:r>
              <a:rPr lang="en-US" dirty="0" err="1"/>
              <a:t>gian</a:t>
            </a:r>
            <a:r>
              <a:rPr lang="en-US" dirty="0"/>
              <a:t>, </a:t>
            </a:r>
            <a:r>
              <a:rPr lang="en-US" dirty="0" err="1"/>
              <a:t>lưu</a:t>
            </a:r>
            <a:r>
              <a:rPr lang="en-US" dirty="0"/>
              <a:t> </a:t>
            </a:r>
            <a:r>
              <a:rPr lang="en-US" dirty="0" err="1"/>
              <a:t>trữ</a:t>
            </a:r>
            <a:r>
              <a:rPr lang="en-US" dirty="0"/>
              <a:t> dữ </a:t>
            </a:r>
            <a:r>
              <a:rPr lang="en-US" dirty="0" err="1"/>
              <a:t>liệu</a:t>
            </a:r>
            <a:r>
              <a:rPr lang="en-US" dirty="0"/>
              <a:t> </a:t>
            </a:r>
            <a:r>
              <a:rPr lang="en-US" dirty="0" smtClean="0"/>
              <a:t>bản.</a:t>
            </a:r>
          </a:p>
          <a:p>
            <a:pPr lvl="0" indent="365760" algn="just">
              <a:buNone/>
            </a:pPr>
            <a:r>
              <a:rPr lang="en-US" dirty="0" smtClean="0"/>
              <a:t>PostgreSQL </a:t>
            </a:r>
            <a:r>
              <a:rPr lang="en-US" dirty="0"/>
              <a:t>có hỗ trợ </a:t>
            </a:r>
            <a:r>
              <a:rPr lang="en-US" dirty="0" err="1" smtClean="0"/>
              <a:t>PostGIS</a:t>
            </a:r>
            <a:r>
              <a:rPr lang="en-US" dirty="0" smtClean="0"/>
              <a:t>, </a:t>
            </a:r>
            <a:r>
              <a:rPr lang="en-US" dirty="0"/>
              <a:t>một </a:t>
            </a:r>
            <a:r>
              <a:rPr lang="en-US" dirty="0" smtClean="0"/>
              <a:t>thư viện </a:t>
            </a:r>
            <a:r>
              <a:rPr lang="en-US" dirty="0"/>
              <a:t>hỗ trợ </a:t>
            </a:r>
            <a:r>
              <a:rPr lang="en-US" dirty="0" err="1"/>
              <a:t>cho</a:t>
            </a:r>
            <a:r>
              <a:rPr lang="en-US" dirty="0"/>
              <a:t> các </a:t>
            </a:r>
            <a:r>
              <a:rPr lang="en-US" dirty="0" err="1"/>
              <a:t>đối</a:t>
            </a:r>
            <a:r>
              <a:rPr lang="en-US" dirty="0"/>
              <a:t> </a:t>
            </a:r>
            <a:r>
              <a:rPr lang="en-US" dirty="0" err="1"/>
              <a:t>tượng</a:t>
            </a:r>
            <a:r>
              <a:rPr lang="en-US" dirty="0"/>
              <a:t> địa lý vào cơ </a:t>
            </a:r>
            <a:r>
              <a:rPr lang="en-US" dirty="0" err="1"/>
              <a:t>sở</a:t>
            </a:r>
            <a:r>
              <a:rPr lang="en-US" dirty="0"/>
              <a:t> dữ </a:t>
            </a:r>
            <a:r>
              <a:rPr lang="en-US" dirty="0" err="1"/>
              <a:t>liệu</a:t>
            </a:r>
            <a:r>
              <a:rPr lang="en-US" dirty="0"/>
              <a:t> </a:t>
            </a:r>
            <a:r>
              <a:rPr lang="en-US" dirty="0" err="1"/>
              <a:t>quan</a:t>
            </a:r>
            <a:r>
              <a:rPr lang="en-US" dirty="0"/>
              <a:t> </a:t>
            </a:r>
            <a:r>
              <a:rPr lang="en-US" dirty="0" err="1"/>
              <a:t>hệ</a:t>
            </a:r>
            <a:r>
              <a:rPr lang="en-US" dirty="0"/>
              <a:t> </a:t>
            </a:r>
            <a:r>
              <a:rPr lang="en-US" dirty="0" err="1"/>
              <a:t>đối</a:t>
            </a:r>
            <a:r>
              <a:rPr lang="en-US" dirty="0"/>
              <a:t> </a:t>
            </a:r>
            <a:r>
              <a:rPr lang="en-US" dirty="0" err="1" smtClean="0"/>
              <a:t>tượng</a:t>
            </a:r>
            <a:r>
              <a:rPr lang="en-US" dirty="0" smtClean="0"/>
              <a:t>.</a:t>
            </a:r>
          </a:p>
          <a:p>
            <a:pPr lvl="0" indent="365760" algn="just">
              <a:buNone/>
            </a:pPr>
            <a:r>
              <a:rPr lang="en-US" dirty="0" smtClean="0"/>
              <a:t>PostgreSQL </a:t>
            </a:r>
            <a:r>
              <a:rPr lang="en-US" dirty="0"/>
              <a:t>được </a:t>
            </a:r>
            <a:r>
              <a:rPr lang="en-US" dirty="0" err="1"/>
              <a:t>đánh</a:t>
            </a:r>
            <a:r>
              <a:rPr lang="en-US" dirty="0"/>
              <a:t> giá </a:t>
            </a:r>
            <a:r>
              <a:rPr lang="en-US" dirty="0" smtClean="0"/>
              <a:t>là </a:t>
            </a:r>
            <a:r>
              <a:rPr lang="en-US" dirty="0" err="1" smtClean="0"/>
              <a:t>hiệu</a:t>
            </a:r>
            <a:r>
              <a:rPr lang="en-US" dirty="0" smtClean="0"/>
              <a:t> </a:t>
            </a:r>
            <a:r>
              <a:rPr lang="en-US" dirty="0"/>
              <a:t>quả trong </a:t>
            </a:r>
            <a:r>
              <a:rPr lang="en-US" dirty="0" err="1" smtClean="0"/>
              <a:t>triển</a:t>
            </a:r>
            <a:r>
              <a:rPr lang="en-US" dirty="0" smtClean="0"/>
              <a:t> </a:t>
            </a:r>
            <a:r>
              <a:rPr lang="en-US" dirty="0" err="1" smtClean="0"/>
              <a:t>khai</a:t>
            </a:r>
            <a:r>
              <a:rPr lang="en-US" dirty="0" smtClean="0"/>
              <a:t>, </a:t>
            </a:r>
            <a:r>
              <a:rPr lang="en-US" dirty="0"/>
              <a:t>cách </a:t>
            </a:r>
            <a:r>
              <a:rPr lang="en-US" dirty="0" err="1"/>
              <a:t>lưu</a:t>
            </a:r>
            <a:r>
              <a:rPr lang="en-US" dirty="0"/>
              <a:t> </a:t>
            </a:r>
            <a:r>
              <a:rPr lang="en-US" dirty="0" err="1"/>
              <a:t>trữ</a:t>
            </a:r>
            <a:r>
              <a:rPr lang="en-US" dirty="0"/>
              <a:t> </a:t>
            </a:r>
            <a:r>
              <a:rPr lang="en-US" dirty="0" err="1"/>
              <a:t>đơn</a:t>
            </a:r>
            <a:r>
              <a:rPr lang="en-US" dirty="0"/>
              <a:t> </a:t>
            </a:r>
            <a:r>
              <a:rPr lang="en-US" dirty="0" err="1"/>
              <a:t>giản</a:t>
            </a:r>
            <a:r>
              <a:rPr lang="en-US" dirty="0"/>
              <a:t>, bảo </a:t>
            </a:r>
            <a:r>
              <a:rPr lang="en-US" dirty="0" smtClean="0"/>
              <a:t>mật, </a:t>
            </a:r>
            <a:r>
              <a:rPr lang="en-US" dirty="0" err="1"/>
              <a:t>tương</a:t>
            </a:r>
            <a:r>
              <a:rPr lang="en-US" dirty="0"/>
              <a:t> thích </a:t>
            </a:r>
            <a:r>
              <a:rPr lang="en-US" dirty="0" err="1"/>
              <a:t>cao</a:t>
            </a:r>
            <a:r>
              <a:rPr lang="en-US" dirty="0" smtClean="0"/>
              <a:t>. </a:t>
            </a:r>
            <a:r>
              <a:rPr lang="en-US" dirty="0" smtClean="0"/>
              <a:t>Hỗ </a:t>
            </a:r>
            <a:r>
              <a:rPr lang="en-US" dirty="0"/>
              <a:t>trợ dữ </a:t>
            </a:r>
            <a:r>
              <a:rPr lang="en-US" dirty="0" err="1"/>
              <a:t>liệu</a:t>
            </a:r>
            <a:r>
              <a:rPr lang="en-US" dirty="0"/>
              <a:t> lên đến </a:t>
            </a:r>
            <a:r>
              <a:rPr lang="en-US" dirty="0" err="1"/>
              <a:t>kích</a:t>
            </a:r>
            <a:r>
              <a:rPr lang="en-US" dirty="0"/>
              <a:t> </a:t>
            </a:r>
            <a:r>
              <a:rPr lang="en-US" dirty="0" err="1"/>
              <a:t>thước</a:t>
            </a:r>
            <a:r>
              <a:rPr lang="en-US" dirty="0"/>
              <a:t> Terabyte, </a:t>
            </a:r>
            <a:r>
              <a:rPr lang="en-US" dirty="0" err="1"/>
              <a:t>phù</a:t>
            </a:r>
            <a:r>
              <a:rPr lang="en-US" dirty="0"/>
              <a:t> hợp để </a:t>
            </a:r>
            <a:r>
              <a:rPr lang="en-US" dirty="0" err="1"/>
              <a:t>lưu</a:t>
            </a:r>
            <a:r>
              <a:rPr lang="en-US" dirty="0"/>
              <a:t> dữ </a:t>
            </a:r>
            <a:r>
              <a:rPr lang="en-US" dirty="0" err="1"/>
              <a:t>liệu</a:t>
            </a:r>
            <a:r>
              <a:rPr lang="en-US" dirty="0"/>
              <a:t> bản đồ. </a:t>
            </a:r>
            <a:endParaRPr lang="en-US" dirty="0" smtClean="0"/>
          </a:p>
        </p:txBody>
      </p:sp>
      <p:sp>
        <p:nvSpPr>
          <p:cNvPr id="10" name="Content Placeholder 2"/>
          <p:cNvSpPr>
            <a:spLocks noGrp="1"/>
          </p:cNvSpPr>
          <p:nvPr/>
        </p:nvSpPr>
        <p:spPr>
          <a:xfrm>
            <a:off x="1341783" y="634981"/>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smtClean="0">
                <a:latin typeface="Calibri" panose="020F0502020204030204" pitchFamily="34" charset="0"/>
                <a:cs typeface="Calibri" panose="020F0502020204030204" pitchFamily="34" charset="0"/>
              </a:rPr>
              <a:t>Cơ </a:t>
            </a:r>
            <a:r>
              <a:rPr lang="en-US" sz="3200" dirty="0" err="1" smtClean="0">
                <a:latin typeface="Calibri" panose="020F0502020204030204" pitchFamily="34" charset="0"/>
                <a:cs typeface="Calibri" panose="020F0502020204030204" pitchFamily="34" charset="0"/>
              </a:rPr>
              <a:t>sở</a:t>
            </a:r>
            <a:r>
              <a:rPr lang="en-US" sz="3200" dirty="0" smtClean="0">
                <a:latin typeface="Calibri" panose="020F0502020204030204" pitchFamily="34" charset="0"/>
                <a:cs typeface="Calibri" panose="020F0502020204030204" pitchFamily="34" charset="0"/>
              </a:rPr>
              <a:t> dữ </a:t>
            </a:r>
            <a:r>
              <a:rPr lang="en-US" sz="3200" dirty="0" err="1" smtClean="0">
                <a:latin typeface="Calibri" panose="020F0502020204030204" pitchFamily="34" charset="0"/>
                <a:cs typeface="Calibri" panose="020F0502020204030204" pitchFamily="34" charset="0"/>
              </a:rPr>
              <a:t>liệu</a:t>
            </a:r>
            <a:r>
              <a:rPr lang="en-US" sz="3200" dirty="0" smtClean="0">
                <a:latin typeface="Calibri" panose="020F0502020204030204" pitchFamily="34" charset="0"/>
                <a:cs typeface="Calibri" panose="020F0502020204030204" pitchFamily="34" charset="0"/>
              </a:rPr>
              <a:t> không </a:t>
            </a:r>
            <a:r>
              <a:rPr lang="en-US" sz="3200" dirty="0" err="1" smtClean="0">
                <a:latin typeface="Calibri" panose="020F0502020204030204" pitchFamily="34" charset="0"/>
                <a:cs typeface="Calibri" panose="020F0502020204030204" pitchFamily="34" charset="0"/>
              </a:rPr>
              <a:t>gian</a:t>
            </a:r>
            <a:r>
              <a:rPr lang="en-US" sz="3200" dirty="0" smtClean="0">
                <a:latin typeface="Calibri" panose="020F0502020204030204" pitchFamily="34" charset="0"/>
                <a:cs typeface="Calibri" panose="020F0502020204030204" pitchFamily="34" charset="0"/>
              </a:rPr>
              <a:t> - </a:t>
            </a:r>
            <a:r>
              <a:rPr lang="en-US" sz="3200" dirty="0">
                <a:latin typeface="Calibri" panose="020F0502020204030204" pitchFamily="34" charset="0"/>
                <a:cs typeface="Calibri" panose="020F0502020204030204" pitchFamily="34" charset="0"/>
              </a:rPr>
              <a:t>PostgreSQL</a:t>
            </a:r>
          </a:p>
        </p:txBody>
      </p:sp>
      <p:graphicFrame>
        <p:nvGraphicFramePr>
          <p:cNvPr id="2" name="Table 1"/>
          <p:cNvGraphicFramePr>
            <a:graphicFrameLocks noGrp="1"/>
          </p:cNvGraphicFramePr>
          <p:nvPr>
            <p:extLst>
              <p:ext uri="{D42A27DB-BD31-4B8C-83A1-F6EECF244321}">
                <p14:modId xmlns:p14="http://schemas.microsoft.com/office/powerpoint/2010/main" val="742274311"/>
              </p:ext>
            </p:extLst>
          </p:nvPr>
        </p:nvGraphicFramePr>
        <p:xfrm>
          <a:off x="5153025" y="1292206"/>
          <a:ext cx="3829050" cy="3185758"/>
        </p:xfrm>
        <a:graphic>
          <a:graphicData uri="http://schemas.openxmlformats.org/drawingml/2006/table">
            <a:tbl>
              <a:tblPr firstRow="1" firstCol="1" bandRow="1">
                <a:tableStyleId>{9064341A-4EE2-4885-B17D-4086B769AF5B}</a:tableStyleId>
              </a:tblPr>
              <a:tblGrid>
                <a:gridCol w="2790825">
                  <a:extLst>
                    <a:ext uri="{9D8B030D-6E8A-4147-A177-3AD203B41FA5}">
                      <a16:colId xmlns:a16="http://schemas.microsoft.com/office/drawing/2014/main" val="2595805493"/>
                    </a:ext>
                  </a:extLst>
                </a:gridCol>
                <a:gridCol w="1038225">
                  <a:extLst>
                    <a:ext uri="{9D8B030D-6E8A-4147-A177-3AD203B41FA5}">
                      <a16:colId xmlns:a16="http://schemas.microsoft.com/office/drawing/2014/main" val="4189514815"/>
                    </a:ext>
                  </a:extLst>
                </a:gridCol>
              </a:tblGrid>
              <a:tr h="265434">
                <a:tc>
                  <a:txBody>
                    <a:bodyPr/>
                    <a:lstStyle/>
                    <a:p>
                      <a:pPr indent="13970" algn="ctr">
                        <a:lnSpc>
                          <a:spcPct val="130000"/>
                        </a:lnSpc>
                        <a:spcBef>
                          <a:spcPts val="0"/>
                        </a:spcBef>
                        <a:spcAft>
                          <a:spcPts val="0"/>
                        </a:spcAft>
                      </a:pPr>
                      <a:r>
                        <a:rPr lang="en-US" sz="1600" dirty="0" err="1">
                          <a:effectLst/>
                          <a:latin typeface="Times New Roman" panose="02020603050405020304" pitchFamily="18" charset="0"/>
                          <a:cs typeface="Times New Roman" panose="02020603050405020304" pitchFamily="18" charset="0"/>
                        </a:rPr>
                        <a:t>Khả</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năng</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8415" algn="ctr">
                        <a:lnSpc>
                          <a:spcPct val="130000"/>
                        </a:lnSpc>
                        <a:spcBef>
                          <a:spcPts val="300"/>
                        </a:spcBef>
                        <a:spcAft>
                          <a:spcPts val="300"/>
                        </a:spcAft>
                      </a:pPr>
                      <a:r>
                        <a:rPr lang="en-US" sz="1600" dirty="0">
                          <a:effectLst/>
                          <a:latin typeface="Times New Roman" panose="02020603050405020304" pitchFamily="18" charset="0"/>
                          <a:cs typeface="Times New Roman" panose="02020603050405020304" pitchFamily="18" charset="0"/>
                        </a:rPr>
                        <a:t>Giá trị</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65306797"/>
                  </a:ext>
                </a:extLst>
              </a:tr>
              <a:tr h="668103">
                <a:tc>
                  <a:txBody>
                    <a:bodyPr/>
                    <a:lstStyle/>
                    <a:p>
                      <a:pPr indent="13970" algn="just">
                        <a:lnSpc>
                          <a:spcPct val="130000"/>
                        </a:lnSpc>
                        <a:spcBef>
                          <a:spcPts val="300"/>
                        </a:spcBef>
                        <a:spcAft>
                          <a:spcPts val="300"/>
                        </a:spcAft>
                      </a:pPr>
                      <a:r>
                        <a:rPr lang="en-US" sz="1600" dirty="0" err="1">
                          <a:effectLst/>
                          <a:latin typeface="Times New Roman" panose="02020603050405020304" pitchFamily="18" charset="0"/>
                          <a:cs typeface="Times New Roman" panose="02020603050405020304" pitchFamily="18" charset="0"/>
                        </a:rPr>
                        <a:t>Kích</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thước</a:t>
                      </a:r>
                      <a:r>
                        <a:rPr lang="en-US" sz="1600" dirty="0">
                          <a:effectLst/>
                          <a:latin typeface="Times New Roman" panose="02020603050405020304" pitchFamily="18" charset="0"/>
                          <a:cs typeface="Times New Roman" panose="02020603050405020304" pitchFamily="18" charset="0"/>
                        </a:rPr>
                        <a:t> của CSDL</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8415" algn="just">
                        <a:lnSpc>
                          <a:spcPct val="130000"/>
                        </a:lnSpc>
                        <a:spcBef>
                          <a:spcPts val="300"/>
                        </a:spcBef>
                        <a:spcAft>
                          <a:spcPts val="300"/>
                        </a:spcAft>
                      </a:pPr>
                      <a:r>
                        <a:rPr lang="en-US" sz="1600">
                          <a:effectLst/>
                          <a:latin typeface="Times New Roman" panose="02020603050405020304" pitchFamily="18" charset="0"/>
                          <a:cs typeface="Times New Roman" panose="02020603050405020304" pitchFamily="18" charset="0"/>
                        </a:rPr>
                        <a:t>Không giới hạn</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62313871"/>
                  </a:ext>
                </a:extLst>
              </a:tr>
              <a:tr h="355890">
                <a:tc>
                  <a:txBody>
                    <a:bodyPr/>
                    <a:lstStyle/>
                    <a:p>
                      <a:pPr indent="13970" algn="just">
                        <a:lnSpc>
                          <a:spcPct val="130000"/>
                        </a:lnSpc>
                        <a:spcBef>
                          <a:spcPts val="300"/>
                        </a:spcBef>
                        <a:spcAft>
                          <a:spcPts val="300"/>
                        </a:spcAft>
                      </a:pPr>
                      <a:r>
                        <a:rPr lang="en-US" sz="1600" dirty="0" err="1">
                          <a:effectLst/>
                          <a:latin typeface="Times New Roman" panose="02020603050405020304" pitchFamily="18" charset="0"/>
                          <a:cs typeface="Times New Roman" panose="02020603050405020304" pitchFamily="18" charset="0"/>
                        </a:rPr>
                        <a:t>Kích</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thước</a:t>
                      </a:r>
                      <a:r>
                        <a:rPr lang="en-US" sz="1600" dirty="0">
                          <a:effectLst/>
                          <a:latin typeface="Times New Roman" panose="02020603050405020304" pitchFamily="18" charset="0"/>
                          <a:cs typeface="Times New Roman" panose="02020603050405020304" pitchFamily="18" charset="0"/>
                        </a:rPr>
                        <a:t> của 1 </a:t>
                      </a:r>
                      <a:r>
                        <a:rPr lang="en-US" sz="1600" dirty="0" err="1">
                          <a:effectLst/>
                          <a:latin typeface="Times New Roman" panose="02020603050405020304" pitchFamily="18" charset="0"/>
                          <a:cs typeface="Times New Roman" panose="02020603050405020304" pitchFamily="18" charset="0"/>
                        </a:rPr>
                        <a:t>bảng</a:t>
                      </a:r>
                      <a:r>
                        <a:rPr lang="en-US" sz="1600" dirty="0">
                          <a:effectLst/>
                          <a:latin typeface="Times New Roman" panose="02020603050405020304" pitchFamily="18" charset="0"/>
                          <a:cs typeface="Times New Roman" panose="02020603050405020304" pitchFamily="18" charset="0"/>
                        </a:rPr>
                        <a:t> dữ </a:t>
                      </a:r>
                      <a:r>
                        <a:rPr lang="en-US" sz="1600" dirty="0" err="1">
                          <a:effectLst/>
                          <a:latin typeface="Times New Roman" panose="02020603050405020304" pitchFamily="18" charset="0"/>
                          <a:cs typeface="Times New Roman" panose="02020603050405020304" pitchFamily="18" charset="0"/>
                        </a:rPr>
                        <a:t>liệu</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8415" algn="just">
                        <a:lnSpc>
                          <a:spcPct val="130000"/>
                        </a:lnSpc>
                        <a:spcBef>
                          <a:spcPts val="300"/>
                        </a:spcBef>
                        <a:spcAft>
                          <a:spcPts val="300"/>
                        </a:spcAft>
                      </a:pPr>
                      <a:r>
                        <a:rPr lang="en-US" sz="1600">
                          <a:effectLst/>
                          <a:latin typeface="Times New Roman" panose="02020603050405020304" pitchFamily="18" charset="0"/>
                          <a:cs typeface="Times New Roman" panose="02020603050405020304" pitchFamily="18" charset="0"/>
                        </a:rPr>
                        <a:t>32 TB</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2026768"/>
                  </a:ext>
                </a:extLst>
              </a:tr>
              <a:tr h="323631">
                <a:tc>
                  <a:txBody>
                    <a:bodyPr/>
                    <a:lstStyle/>
                    <a:p>
                      <a:pPr indent="13970" algn="just">
                        <a:lnSpc>
                          <a:spcPct val="130000"/>
                        </a:lnSpc>
                        <a:spcBef>
                          <a:spcPts val="300"/>
                        </a:spcBef>
                        <a:spcAft>
                          <a:spcPts val="300"/>
                        </a:spcAft>
                      </a:pPr>
                      <a:r>
                        <a:rPr lang="en-US" sz="1600" dirty="0" err="1">
                          <a:effectLst/>
                          <a:latin typeface="Times New Roman" panose="02020603050405020304" pitchFamily="18" charset="0"/>
                          <a:cs typeface="Times New Roman" panose="02020603050405020304" pitchFamily="18" charset="0"/>
                        </a:rPr>
                        <a:t>Kích</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thước</a:t>
                      </a:r>
                      <a:r>
                        <a:rPr lang="en-US" sz="1600" dirty="0">
                          <a:effectLst/>
                          <a:latin typeface="Times New Roman" panose="02020603050405020304" pitchFamily="18" charset="0"/>
                          <a:cs typeface="Times New Roman" panose="02020603050405020304" pitchFamily="18" charset="0"/>
                        </a:rPr>
                        <a:t> của 1 dòng dữ </a:t>
                      </a:r>
                      <a:r>
                        <a:rPr lang="en-US" sz="1600" dirty="0" err="1">
                          <a:effectLst/>
                          <a:latin typeface="Times New Roman" panose="02020603050405020304" pitchFamily="18" charset="0"/>
                          <a:cs typeface="Times New Roman" panose="02020603050405020304" pitchFamily="18" charset="0"/>
                        </a:rPr>
                        <a:t>liệu</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8415" algn="just">
                        <a:lnSpc>
                          <a:spcPct val="130000"/>
                        </a:lnSpc>
                        <a:spcBef>
                          <a:spcPts val="300"/>
                        </a:spcBef>
                        <a:spcAft>
                          <a:spcPts val="300"/>
                        </a:spcAft>
                      </a:pPr>
                      <a:r>
                        <a:rPr lang="en-US" sz="1600">
                          <a:effectLst/>
                          <a:latin typeface="Times New Roman" panose="02020603050405020304" pitchFamily="18" charset="0"/>
                          <a:cs typeface="Times New Roman" panose="02020603050405020304" pitchFamily="18" charset="0"/>
                        </a:rPr>
                        <a:t>1.6 TB</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2911440"/>
                  </a:ext>
                </a:extLst>
              </a:tr>
              <a:tr h="303383">
                <a:tc>
                  <a:txBody>
                    <a:bodyPr/>
                    <a:lstStyle/>
                    <a:p>
                      <a:pPr indent="13970" algn="just">
                        <a:lnSpc>
                          <a:spcPct val="130000"/>
                        </a:lnSpc>
                        <a:spcBef>
                          <a:spcPts val="300"/>
                        </a:spcBef>
                        <a:spcAft>
                          <a:spcPts val="300"/>
                        </a:spcAft>
                      </a:pPr>
                      <a:r>
                        <a:rPr lang="en-US" sz="1600" dirty="0" err="1">
                          <a:effectLst/>
                          <a:latin typeface="Times New Roman" panose="02020603050405020304" pitchFamily="18" charset="0"/>
                          <a:cs typeface="Times New Roman" panose="02020603050405020304" pitchFamily="18" charset="0"/>
                        </a:rPr>
                        <a:t>Kích</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thước</a:t>
                      </a:r>
                      <a:r>
                        <a:rPr lang="en-US" sz="1600" dirty="0">
                          <a:effectLst/>
                          <a:latin typeface="Times New Roman" panose="02020603050405020304" pitchFamily="18" charset="0"/>
                          <a:cs typeface="Times New Roman" panose="02020603050405020304" pitchFamily="18" charset="0"/>
                        </a:rPr>
                        <a:t> của 1 trường dữ </a:t>
                      </a:r>
                      <a:r>
                        <a:rPr lang="en-US" sz="1600" dirty="0" err="1">
                          <a:effectLst/>
                          <a:latin typeface="Times New Roman" panose="02020603050405020304" pitchFamily="18" charset="0"/>
                          <a:cs typeface="Times New Roman" panose="02020603050405020304" pitchFamily="18" charset="0"/>
                        </a:rPr>
                        <a:t>liệu</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8415" algn="just">
                        <a:lnSpc>
                          <a:spcPct val="130000"/>
                        </a:lnSpc>
                        <a:spcBef>
                          <a:spcPts val="300"/>
                        </a:spcBef>
                        <a:spcAft>
                          <a:spcPts val="300"/>
                        </a:spcAft>
                      </a:pPr>
                      <a:r>
                        <a:rPr lang="en-US" sz="1600">
                          <a:effectLst/>
                          <a:latin typeface="Times New Roman" panose="02020603050405020304" pitchFamily="18" charset="0"/>
                          <a:cs typeface="Times New Roman" panose="02020603050405020304" pitchFamily="18" charset="0"/>
                        </a:rPr>
                        <a:t>1 GB</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3032926"/>
                  </a:ext>
                </a:extLst>
              </a:tr>
              <a:tr h="629548">
                <a:tc>
                  <a:txBody>
                    <a:bodyPr/>
                    <a:lstStyle/>
                    <a:p>
                      <a:pPr indent="13970" algn="just">
                        <a:lnSpc>
                          <a:spcPct val="130000"/>
                        </a:lnSpc>
                        <a:spcBef>
                          <a:spcPts val="300"/>
                        </a:spcBef>
                        <a:spcAft>
                          <a:spcPts val="300"/>
                        </a:spcAft>
                      </a:pPr>
                      <a:r>
                        <a:rPr lang="en-US" sz="1600" dirty="0">
                          <a:effectLst/>
                          <a:latin typeface="Times New Roman" panose="02020603050405020304" pitchFamily="18" charset="0"/>
                          <a:cs typeface="Times New Roman" panose="02020603050405020304" pitchFamily="18" charset="0"/>
                        </a:rPr>
                        <a:t>Số </a:t>
                      </a:r>
                      <a:r>
                        <a:rPr lang="en-US" sz="1600" dirty="0" err="1">
                          <a:effectLst/>
                          <a:latin typeface="Times New Roman" panose="02020603050405020304" pitchFamily="18" charset="0"/>
                          <a:cs typeface="Times New Roman" panose="02020603050405020304" pitchFamily="18" charset="0"/>
                        </a:rPr>
                        <a:t>lượng</a:t>
                      </a:r>
                      <a:r>
                        <a:rPr lang="en-US" sz="1600" dirty="0">
                          <a:effectLst/>
                          <a:latin typeface="Times New Roman" panose="02020603050405020304" pitchFamily="18" charset="0"/>
                          <a:cs typeface="Times New Roman" panose="02020603050405020304" pitchFamily="18" charset="0"/>
                        </a:rPr>
                        <a:t> dòng trong 1 </a:t>
                      </a:r>
                      <a:r>
                        <a:rPr lang="en-US" sz="1600" dirty="0" err="1">
                          <a:effectLst/>
                          <a:latin typeface="Times New Roman" panose="02020603050405020304" pitchFamily="18" charset="0"/>
                          <a:cs typeface="Times New Roman" panose="02020603050405020304" pitchFamily="18" charset="0"/>
                        </a:rPr>
                        <a:t>bảng</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8415" algn="just">
                        <a:lnSpc>
                          <a:spcPct val="130000"/>
                        </a:lnSpc>
                        <a:spcBef>
                          <a:spcPts val="300"/>
                        </a:spcBef>
                        <a:spcAft>
                          <a:spcPts val="300"/>
                        </a:spcAft>
                      </a:pPr>
                      <a:r>
                        <a:rPr lang="en-US" sz="1600" dirty="0">
                          <a:effectLst/>
                          <a:latin typeface="Times New Roman" panose="02020603050405020304" pitchFamily="18" charset="0"/>
                          <a:cs typeface="Times New Roman" panose="02020603050405020304" pitchFamily="18" charset="0"/>
                        </a:rPr>
                        <a:t>Không giới hạn</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68598368"/>
                  </a:ext>
                </a:extLst>
              </a:tr>
              <a:tr h="619834">
                <a:tc>
                  <a:txBody>
                    <a:bodyPr/>
                    <a:lstStyle/>
                    <a:p>
                      <a:pPr indent="13970" algn="just">
                        <a:lnSpc>
                          <a:spcPct val="130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Số </a:t>
                      </a:r>
                      <a:r>
                        <a:rPr lang="en-US" sz="1600" dirty="0" err="1">
                          <a:effectLst/>
                          <a:latin typeface="Times New Roman" panose="02020603050405020304" pitchFamily="18" charset="0"/>
                          <a:cs typeface="Times New Roman" panose="02020603050405020304" pitchFamily="18" charset="0"/>
                        </a:rPr>
                        <a:t>lượng</a:t>
                      </a:r>
                      <a:r>
                        <a:rPr lang="en-US" sz="1600" dirty="0">
                          <a:effectLst/>
                          <a:latin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cs typeface="Times New Roman" panose="02020603050405020304" pitchFamily="18" charset="0"/>
                        </a:rPr>
                        <a:t>cột</a:t>
                      </a:r>
                      <a:r>
                        <a:rPr lang="en-US" sz="1600" dirty="0">
                          <a:effectLst/>
                          <a:latin typeface="Times New Roman" panose="02020603050405020304" pitchFamily="18" charset="0"/>
                          <a:cs typeface="Times New Roman" panose="02020603050405020304" pitchFamily="18" charset="0"/>
                        </a:rPr>
                        <a:t> trong 1 </a:t>
                      </a:r>
                      <a:r>
                        <a:rPr lang="en-US" sz="1600" dirty="0" err="1">
                          <a:effectLst/>
                          <a:latin typeface="Times New Roman" panose="02020603050405020304" pitchFamily="18" charset="0"/>
                          <a:cs typeface="Times New Roman" panose="02020603050405020304" pitchFamily="18" charset="0"/>
                        </a:rPr>
                        <a:t>bảng</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indent="17780" algn="just">
                        <a:lnSpc>
                          <a:spcPct val="130000"/>
                        </a:lnSpc>
                        <a:spcBef>
                          <a:spcPts val="300"/>
                        </a:spcBef>
                        <a:spcAft>
                          <a:spcPts val="300"/>
                        </a:spcAft>
                      </a:pPr>
                      <a:r>
                        <a:rPr lang="en-US" sz="1600" dirty="0">
                          <a:effectLst/>
                          <a:latin typeface="Times New Roman" panose="02020603050405020304" pitchFamily="18" charset="0"/>
                          <a:cs typeface="Times New Roman" panose="02020603050405020304" pitchFamily="18" charset="0"/>
                        </a:rPr>
                        <a:t>250 - </a:t>
                      </a:r>
                      <a:r>
                        <a:rPr lang="en-US" sz="1600" dirty="0" smtClean="0">
                          <a:effectLst/>
                          <a:latin typeface="Times New Roman" panose="02020603050405020304" pitchFamily="18" charset="0"/>
                          <a:cs typeface="Times New Roman" panose="02020603050405020304" pitchFamily="18" charset="0"/>
                        </a:rPr>
                        <a:t>1600</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3427429"/>
                  </a:ext>
                </a:extLst>
              </a:tr>
            </a:tbl>
          </a:graphicData>
        </a:graphic>
      </p:graphicFrame>
    </p:spTree>
    <p:extLst>
      <p:ext uri="{BB962C8B-B14F-4D97-AF65-F5344CB8AC3E}">
        <p14:creationId xmlns:p14="http://schemas.microsoft.com/office/powerpoint/2010/main" val="384536918"/>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817123"/>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13575" y="1496360"/>
            <a:ext cx="4398182" cy="2956370"/>
          </a:xfrm>
          <a:prstGeom prst="rect">
            <a:avLst/>
          </a:prstGeom>
        </p:spPr>
        <p:txBody>
          <a:bodyPr lIns="91425" tIns="91425" rIns="91425" bIns="91425" anchor="t" anchorCtr="0">
            <a:noAutofit/>
          </a:bodyPr>
          <a:lstStyle/>
          <a:p>
            <a:pPr lvl="0" indent="365760" algn="just">
              <a:buNone/>
            </a:pPr>
            <a:r>
              <a:rPr lang="en-US" dirty="0" err="1"/>
              <a:t>Elasticsearch</a:t>
            </a:r>
            <a:r>
              <a:rPr lang="en-US" dirty="0"/>
              <a:t> (</a:t>
            </a:r>
            <a:r>
              <a:rPr lang="en-US" dirty="0" smtClean="0"/>
              <a:t>ES) </a:t>
            </a:r>
            <a:r>
              <a:rPr lang="en-US" dirty="0"/>
              <a:t>là một công </a:t>
            </a:r>
            <a:r>
              <a:rPr lang="en-US" dirty="0" err="1"/>
              <a:t>cụ</a:t>
            </a:r>
            <a:r>
              <a:rPr lang="en-US" dirty="0"/>
              <a:t> tìm kiếm </a:t>
            </a:r>
            <a:r>
              <a:rPr lang="en-US" dirty="0" err="1"/>
              <a:t>dựa</a:t>
            </a:r>
            <a:r>
              <a:rPr lang="en-US" dirty="0"/>
              <a:t> trên phần </a:t>
            </a:r>
            <a:r>
              <a:rPr lang="en-US" dirty="0" err="1"/>
              <a:t>mềm</a:t>
            </a:r>
            <a:r>
              <a:rPr lang="en-US" dirty="0"/>
              <a:t> </a:t>
            </a:r>
            <a:r>
              <a:rPr lang="en-US" dirty="0" err="1"/>
              <a:t>Lucene</a:t>
            </a:r>
            <a:r>
              <a:rPr lang="en-US" dirty="0"/>
              <a:t>. Nó cung </a:t>
            </a:r>
            <a:r>
              <a:rPr lang="en-US" dirty="0" err="1"/>
              <a:t>cấp</a:t>
            </a:r>
            <a:r>
              <a:rPr lang="en-US" dirty="0"/>
              <a:t> một </a:t>
            </a:r>
            <a:r>
              <a:rPr lang="en-US" dirty="0" err="1"/>
              <a:t>bộ</a:t>
            </a:r>
            <a:r>
              <a:rPr lang="en-US" dirty="0"/>
              <a:t> máy tìm kiếm </a:t>
            </a:r>
            <a:r>
              <a:rPr lang="en-US" dirty="0" err="1"/>
              <a:t>dạng</a:t>
            </a:r>
            <a:r>
              <a:rPr lang="en-US" dirty="0"/>
              <a:t> </a:t>
            </a:r>
            <a:r>
              <a:rPr lang="en-US" dirty="0" err="1"/>
              <a:t>phân</a:t>
            </a:r>
            <a:r>
              <a:rPr lang="en-US" dirty="0"/>
              <a:t> </a:t>
            </a:r>
            <a:r>
              <a:rPr lang="en-US" dirty="0" err="1"/>
              <a:t>tán</a:t>
            </a:r>
            <a:r>
              <a:rPr lang="en-US" dirty="0"/>
              <a:t>, có đầy đủ công </a:t>
            </a:r>
            <a:r>
              <a:rPr lang="en-US" dirty="0" err="1"/>
              <a:t>cụ</a:t>
            </a:r>
            <a:r>
              <a:rPr lang="en-US" dirty="0"/>
              <a:t> với một </a:t>
            </a:r>
            <a:r>
              <a:rPr lang="en-US" dirty="0" err="1"/>
              <a:t>giao</a:t>
            </a:r>
            <a:r>
              <a:rPr lang="en-US" dirty="0"/>
              <a:t> </a:t>
            </a:r>
            <a:r>
              <a:rPr lang="en-US" dirty="0" err="1"/>
              <a:t>diện</a:t>
            </a:r>
            <a:r>
              <a:rPr lang="en-US" dirty="0"/>
              <a:t> web HTTP có hỗ trợ dữ </a:t>
            </a:r>
            <a:r>
              <a:rPr lang="en-US" dirty="0" err="1"/>
              <a:t>liệu</a:t>
            </a:r>
            <a:r>
              <a:rPr lang="en-US" dirty="0"/>
              <a:t> JSON. ES được </a:t>
            </a:r>
            <a:r>
              <a:rPr lang="en-US" dirty="0" err="1"/>
              <a:t>phát</a:t>
            </a:r>
            <a:r>
              <a:rPr lang="en-US" dirty="0"/>
              <a:t> </a:t>
            </a:r>
            <a:r>
              <a:rPr lang="en-US" dirty="0" err="1"/>
              <a:t>triển</a:t>
            </a:r>
            <a:r>
              <a:rPr lang="en-US" dirty="0"/>
              <a:t> </a:t>
            </a:r>
            <a:r>
              <a:rPr lang="en-US" dirty="0" err="1"/>
              <a:t>bằng</a:t>
            </a:r>
            <a:r>
              <a:rPr lang="en-US" dirty="0"/>
              <a:t> Java và được </a:t>
            </a:r>
            <a:r>
              <a:rPr lang="en-US" dirty="0" err="1"/>
              <a:t>phát</a:t>
            </a:r>
            <a:r>
              <a:rPr lang="en-US" dirty="0"/>
              <a:t> hành </a:t>
            </a:r>
            <a:r>
              <a:rPr lang="en-US" dirty="0" err="1"/>
              <a:t>dạng</a:t>
            </a:r>
            <a:r>
              <a:rPr lang="en-US" dirty="0"/>
              <a:t> </a:t>
            </a:r>
            <a:r>
              <a:rPr lang="en-US" dirty="0" err="1"/>
              <a:t>nguồn</a:t>
            </a:r>
            <a:r>
              <a:rPr lang="en-US" dirty="0"/>
              <a:t> mở </a:t>
            </a:r>
            <a:r>
              <a:rPr lang="en-US" dirty="0" err="1"/>
              <a:t>theo</a:t>
            </a:r>
            <a:r>
              <a:rPr lang="en-US" dirty="0"/>
              <a:t> giấy </a:t>
            </a:r>
            <a:r>
              <a:rPr lang="en-US" dirty="0" err="1"/>
              <a:t>phép</a:t>
            </a:r>
            <a:r>
              <a:rPr lang="en-US" dirty="0"/>
              <a:t> từ Apache. ES là một </a:t>
            </a:r>
            <a:r>
              <a:rPr lang="en-US" dirty="0" err="1"/>
              <a:t>hệ</a:t>
            </a:r>
            <a:r>
              <a:rPr lang="en-US" dirty="0"/>
              <a:t> </a:t>
            </a:r>
            <a:r>
              <a:rPr lang="en-US" dirty="0" err="1"/>
              <a:t>thống</a:t>
            </a:r>
            <a:r>
              <a:rPr lang="en-US" dirty="0"/>
              <a:t> công </a:t>
            </a:r>
            <a:r>
              <a:rPr lang="en-US" dirty="0" err="1"/>
              <a:t>cụ</a:t>
            </a:r>
            <a:r>
              <a:rPr lang="en-US" dirty="0"/>
              <a:t> tìm kiếm </a:t>
            </a:r>
            <a:r>
              <a:rPr lang="en-US" dirty="0" err="1"/>
              <a:t>phổ</a:t>
            </a:r>
            <a:r>
              <a:rPr lang="en-US" dirty="0"/>
              <a:t> biến </a:t>
            </a:r>
            <a:r>
              <a:rPr lang="en-US" dirty="0" err="1" smtClean="0"/>
              <a:t>nhất</a:t>
            </a:r>
            <a:r>
              <a:rPr lang="en-US" dirty="0" smtClean="0"/>
              <a:t>.</a:t>
            </a:r>
          </a:p>
        </p:txBody>
      </p:sp>
      <p:sp>
        <p:nvSpPr>
          <p:cNvPr id="10" name="Content Placeholder 2"/>
          <p:cNvSpPr>
            <a:spLocks noGrp="1"/>
          </p:cNvSpPr>
          <p:nvPr/>
        </p:nvSpPr>
        <p:spPr>
          <a:xfrm>
            <a:off x="1341783" y="746084"/>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ElasticSearch</a:t>
            </a:r>
            <a:endParaRPr lang="en-US" sz="3200" dirty="0">
              <a:latin typeface="Calibri" panose="020F0502020204030204" pitchFamily="34" charset="0"/>
              <a:cs typeface="Calibri" panose="020F0502020204030204" pitchFamily="34" charset="0"/>
            </a:endParaRPr>
          </a:p>
        </p:txBody>
      </p:sp>
      <p:pic>
        <p:nvPicPr>
          <p:cNvPr id="5" name="Picture 4"/>
          <p:cNvPicPr/>
          <p:nvPr/>
        </p:nvPicPr>
        <p:blipFill>
          <a:blip r:embed="rId3"/>
          <a:stretch>
            <a:fillRect/>
          </a:stretch>
        </p:blipFill>
        <p:spPr>
          <a:xfrm>
            <a:off x="4780723" y="1563207"/>
            <a:ext cx="4142628" cy="2740437"/>
          </a:xfrm>
          <a:prstGeom prst="rect">
            <a:avLst/>
          </a:prstGeom>
          <a:ln w="12700">
            <a:solidFill>
              <a:schemeClr val="tx1"/>
            </a:solidFill>
          </a:ln>
        </p:spPr>
      </p:pic>
    </p:spTree>
    <p:extLst>
      <p:ext uri="{BB962C8B-B14F-4D97-AF65-F5344CB8AC3E}">
        <p14:creationId xmlns:p14="http://schemas.microsoft.com/office/powerpoint/2010/main" val="3110615782"/>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817123"/>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13575" y="1496360"/>
            <a:ext cx="4398182" cy="2956370"/>
          </a:xfrm>
          <a:prstGeom prst="rect">
            <a:avLst/>
          </a:prstGeom>
        </p:spPr>
        <p:txBody>
          <a:bodyPr lIns="91425" tIns="91425" rIns="91425" bIns="91425" anchor="t" anchorCtr="0">
            <a:noAutofit/>
          </a:bodyPr>
          <a:lstStyle/>
          <a:p>
            <a:pPr>
              <a:buNone/>
            </a:pPr>
            <a:r>
              <a:rPr lang="en-US" dirty="0"/>
              <a:t>ESP8266 là một </a:t>
            </a:r>
            <a:r>
              <a:rPr lang="en-US" dirty="0" err="1"/>
              <a:t>mạch</a:t>
            </a:r>
            <a:r>
              <a:rPr lang="en-US" dirty="0"/>
              <a:t> vi điều </a:t>
            </a:r>
            <a:r>
              <a:rPr lang="en-US" dirty="0" err="1"/>
              <a:t>khiển</a:t>
            </a:r>
            <a:r>
              <a:rPr lang="en-US" dirty="0"/>
              <a:t> có thể </a:t>
            </a:r>
            <a:r>
              <a:rPr lang="en-US" dirty="0" err="1"/>
              <a:t>giúp</a:t>
            </a:r>
            <a:r>
              <a:rPr lang="en-US" dirty="0"/>
              <a:t> </a:t>
            </a:r>
            <a:r>
              <a:rPr lang="en-US" dirty="0" err="1"/>
              <a:t>chúng</a:t>
            </a:r>
            <a:r>
              <a:rPr lang="en-US" dirty="0"/>
              <a:t> ta điều </a:t>
            </a:r>
            <a:r>
              <a:rPr lang="en-US" dirty="0" err="1"/>
              <a:t>khiển</a:t>
            </a:r>
            <a:r>
              <a:rPr lang="en-US" dirty="0"/>
              <a:t> các </a:t>
            </a:r>
            <a:r>
              <a:rPr lang="en-US" dirty="0" err="1"/>
              <a:t>thiết</a:t>
            </a:r>
            <a:r>
              <a:rPr lang="en-US" dirty="0"/>
              <a:t> bị điện </a:t>
            </a:r>
            <a:r>
              <a:rPr lang="en-US" dirty="0" err="1"/>
              <a:t>tử</a:t>
            </a:r>
            <a:r>
              <a:rPr lang="en-US" dirty="0"/>
              <a:t>, chính là </a:t>
            </a:r>
            <a:r>
              <a:rPr lang="en-US" dirty="0" err="1"/>
              <a:t>mạch</a:t>
            </a:r>
            <a:r>
              <a:rPr lang="en-US" dirty="0"/>
              <a:t> </a:t>
            </a:r>
            <a:r>
              <a:rPr lang="en-US" dirty="0" err="1"/>
              <a:t>phát</a:t>
            </a:r>
            <a:r>
              <a:rPr lang="en-US" dirty="0"/>
              <a:t> </a:t>
            </a:r>
            <a:r>
              <a:rPr lang="en-US" dirty="0" err="1"/>
              <a:t>triển</a:t>
            </a:r>
            <a:r>
              <a:rPr lang="en-US" dirty="0"/>
              <a:t> </a:t>
            </a:r>
            <a:r>
              <a:rPr lang="en-US" dirty="0" err="1"/>
              <a:t>IoT</a:t>
            </a:r>
            <a:r>
              <a:rPr lang="en-US" dirty="0"/>
              <a:t> trong </a:t>
            </a:r>
            <a:r>
              <a:rPr lang="en-US" dirty="0" err="1"/>
              <a:t>phạm</a:t>
            </a:r>
            <a:r>
              <a:rPr lang="en-US" dirty="0"/>
              <a:t> vi dự án này. Thêm vào đó nó được </a:t>
            </a:r>
            <a:r>
              <a:rPr lang="en-US" dirty="0" err="1"/>
              <a:t>tích</a:t>
            </a:r>
            <a:r>
              <a:rPr lang="en-US" dirty="0"/>
              <a:t> hợp </a:t>
            </a:r>
            <a:r>
              <a:rPr lang="en-US" dirty="0" err="1"/>
              <a:t>wi-fi</a:t>
            </a:r>
            <a:r>
              <a:rPr lang="en-US" dirty="0"/>
              <a:t> 2.4GHz có thể dùng </a:t>
            </a:r>
            <a:r>
              <a:rPr lang="en-US" dirty="0" err="1"/>
              <a:t>cho</a:t>
            </a:r>
            <a:r>
              <a:rPr lang="en-US" dirty="0"/>
              <a:t> lập trình. Có thể lập trình </a:t>
            </a:r>
            <a:r>
              <a:rPr lang="en-US" dirty="0" err="1"/>
              <a:t>bằng</a:t>
            </a:r>
            <a:r>
              <a:rPr lang="en-US" dirty="0"/>
              <a:t> LUA, Python hoặc C (qua Arduino IDE).</a:t>
            </a:r>
          </a:p>
        </p:txBody>
      </p:sp>
      <p:sp>
        <p:nvSpPr>
          <p:cNvPr id="10" name="Content Placeholder 2"/>
          <p:cNvSpPr>
            <a:spLocks noGrp="1"/>
          </p:cNvSpPr>
          <p:nvPr/>
        </p:nvSpPr>
        <p:spPr>
          <a:xfrm>
            <a:off x="1341783" y="746084"/>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a:t>ESP8266</a:t>
            </a:r>
            <a:endParaRPr lang="en-US" sz="3200" dirty="0">
              <a:latin typeface="Calibri" panose="020F0502020204030204" pitchFamily="34" charset="0"/>
              <a:cs typeface="Calibri" panose="020F0502020204030204" pitchFamily="34" charset="0"/>
            </a:endParaRPr>
          </a:p>
        </p:txBody>
      </p:sp>
      <p:pic>
        <p:nvPicPr>
          <p:cNvPr id="6" name="Picture 5" descr="ESP8266 ESP-12E Development Board pinout diagram"/>
          <p:cNvPicPr/>
          <p:nvPr/>
        </p:nvPicPr>
        <p:blipFill>
          <a:blip r:embed="rId3">
            <a:extLst>
              <a:ext uri="{28A0092B-C50C-407E-A947-70E740481C1C}">
                <a14:useLocalDpi xmlns:a14="http://schemas.microsoft.com/office/drawing/2010/main" val="0"/>
              </a:ext>
            </a:extLst>
          </a:blip>
          <a:srcRect/>
          <a:stretch>
            <a:fillRect/>
          </a:stretch>
        </p:blipFill>
        <p:spPr bwMode="auto">
          <a:xfrm>
            <a:off x="4542182" y="1380696"/>
            <a:ext cx="4601817" cy="3231061"/>
          </a:xfrm>
          <a:prstGeom prst="rect">
            <a:avLst/>
          </a:prstGeom>
          <a:noFill/>
          <a:ln w="3175">
            <a:solidFill>
              <a:schemeClr val="tx1"/>
            </a:solidFill>
          </a:ln>
        </p:spPr>
      </p:pic>
    </p:spTree>
    <p:extLst>
      <p:ext uri="{BB962C8B-B14F-4D97-AF65-F5344CB8AC3E}">
        <p14:creationId xmlns:p14="http://schemas.microsoft.com/office/powerpoint/2010/main" val="2439101101"/>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817123"/>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44612" y="1496360"/>
            <a:ext cx="4398182" cy="2956370"/>
          </a:xfrm>
          <a:prstGeom prst="rect">
            <a:avLst/>
          </a:prstGeom>
        </p:spPr>
        <p:txBody>
          <a:bodyPr lIns="91425" tIns="91425" rIns="91425" bIns="91425" anchor="t" anchorCtr="0">
            <a:noAutofit/>
          </a:bodyPr>
          <a:lstStyle/>
          <a:p>
            <a:pPr algn="just">
              <a:buNone/>
            </a:pPr>
            <a:r>
              <a:rPr lang="en-US" dirty="0" err="1"/>
              <a:t>Microservice</a:t>
            </a:r>
            <a:r>
              <a:rPr lang="en-US" dirty="0"/>
              <a:t> là kiến trúc </a:t>
            </a:r>
            <a:r>
              <a:rPr lang="en-US" dirty="0" err="1"/>
              <a:t>ứng</a:t>
            </a:r>
            <a:r>
              <a:rPr lang="en-US" dirty="0"/>
              <a:t> </a:t>
            </a:r>
            <a:r>
              <a:rPr lang="en-US" dirty="0" err="1"/>
              <a:t>dụng</a:t>
            </a:r>
            <a:r>
              <a:rPr lang="en-US" dirty="0"/>
              <a:t> - xây dựng một </a:t>
            </a:r>
            <a:r>
              <a:rPr lang="en-US" dirty="0" err="1"/>
              <a:t>ứng</a:t>
            </a:r>
            <a:r>
              <a:rPr lang="en-US" dirty="0"/>
              <a:t> </a:t>
            </a:r>
            <a:r>
              <a:rPr lang="en-US" dirty="0" err="1"/>
              <a:t>dụng</a:t>
            </a:r>
            <a:r>
              <a:rPr lang="en-US" dirty="0"/>
              <a:t> mà </a:t>
            </a:r>
            <a:r>
              <a:rPr lang="en-US" dirty="0" err="1"/>
              <a:t>ứng</a:t>
            </a:r>
            <a:r>
              <a:rPr lang="en-US" dirty="0"/>
              <a:t> </a:t>
            </a:r>
            <a:r>
              <a:rPr lang="en-US" dirty="0" err="1"/>
              <a:t>dụng</a:t>
            </a:r>
            <a:r>
              <a:rPr lang="en-US" dirty="0"/>
              <a:t> này là tổng hợp của nhiều services </a:t>
            </a:r>
            <a:r>
              <a:rPr lang="en-US" dirty="0" err="1"/>
              <a:t>nhỏ</a:t>
            </a:r>
            <a:r>
              <a:rPr lang="en-US" dirty="0"/>
              <a:t> và </a:t>
            </a:r>
            <a:r>
              <a:rPr lang="en-US" dirty="0" err="1"/>
              <a:t>độc</a:t>
            </a:r>
            <a:r>
              <a:rPr lang="en-US" dirty="0"/>
              <a:t> lập có thể chạy </a:t>
            </a:r>
            <a:r>
              <a:rPr lang="en-US" dirty="0" err="1"/>
              <a:t>riêng</a:t>
            </a:r>
            <a:r>
              <a:rPr lang="en-US" dirty="0"/>
              <a:t> </a:t>
            </a:r>
            <a:r>
              <a:rPr lang="en-US" dirty="0" err="1"/>
              <a:t>biệt</a:t>
            </a:r>
            <a:r>
              <a:rPr lang="en-US" dirty="0"/>
              <a:t>, </a:t>
            </a:r>
            <a:r>
              <a:rPr lang="en-US" dirty="0" err="1"/>
              <a:t>phát</a:t>
            </a:r>
            <a:r>
              <a:rPr lang="en-US" dirty="0"/>
              <a:t> </a:t>
            </a:r>
            <a:r>
              <a:rPr lang="en-US" dirty="0" err="1"/>
              <a:t>triển</a:t>
            </a:r>
            <a:r>
              <a:rPr lang="en-US" dirty="0"/>
              <a:t> và </a:t>
            </a:r>
            <a:r>
              <a:rPr lang="en-US" dirty="0" err="1"/>
              <a:t>triển</a:t>
            </a:r>
            <a:r>
              <a:rPr lang="en-US" dirty="0"/>
              <a:t> </a:t>
            </a:r>
            <a:r>
              <a:rPr lang="en-US" dirty="0" err="1"/>
              <a:t>khai</a:t>
            </a:r>
            <a:r>
              <a:rPr lang="en-US" dirty="0"/>
              <a:t> </a:t>
            </a:r>
            <a:r>
              <a:rPr lang="en-US" dirty="0" err="1"/>
              <a:t>độc</a:t>
            </a:r>
            <a:r>
              <a:rPr lang="en-US" dirty="0"/>
              <a:t> lập. Các service </a:t>
            </a:r>
            <a:r>
              <a:rPr lang="en-US" dirty="0" err="1"/>
              <a:t>nhỏ</a:t>
            </a:r>
            <a:r>
              <a:rPr lang="en-US" dirty="0"/>
              <a:t> có thể được </a:t>
            </a:r>
            <a:r>
              <a:rPr lang="en-US" dirty="0" err="1"/>
              <a:t>phát</a:t>
            </a:r>
            <a:r>
              <a:rPr lang="en-US" dirty="0"/>
              <a:t> </a:t>
            </a:r>
            <a:r>
              <a:rPr lang="en-US" dirty="0" err="1"/>
              <a:t>triển</a:t>
            </a:r>
            <a:r>
              <a:rPr lang="en-US" dirty="0"/>
              <a:t> </a:t>
            </a:r>
            <a:r>
              <a:rPr lang="en-US" dirty="0" err="1"/>
              <a:t>riêng</a:t>
            </a:r>
            <a:r>
              <a:rPr lang="en-US" dirty="0"/>
              <a:t>, </a:t>
            </a:r>
            <a:r>
              <a:rPr lang="en-US" dirty="0" err="1"/>
              <a:t>độc</a:t>
            </a:r>
            <a:r>
              <a:rPr lang="en-US" dirty="0"/>
              <a:t> lập với nhau.</a:t>
            </a:r>
          </a:p>
        </p:txBody>
      </p:sp>
      <p:sp>
        <p:nvSpPr>
          <p:cNvPr id="10" name="Content Placeholder 2"/>
          <p:cNvSpPr>
            <a:spLocks noGrp="1"/>
          </p:cNvSpPr>
          <p:nvPr/>
        </p:nvSpPr>
        <p:spPr>
          <a:xfrm>
            <a:off x="1341783" y="746084"/>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err="1"/>
              <a:t>Microservice</a:t>
            </a:r>
            <a:endParaRPr lang="en-US" sz="3200" dirty="0">
              <a:latin typeface="Calibri" panose="020F0502020204030204" pitchFamily="34" charset="0"/>
              <a:cs typeface="Calibri" panose="020F0502020204030204"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4505960" y="1496360"/>
            <a:ext cx="4638040" cy="2704465"/>
          </a:xfrm>
          <a:prstGeom prst="rect">
            <a:avLst/>
          </a:prstGeom>
          <a:noFill/>
          <a:ln w="6350">
            <a:solidFill>
              <a:schemeClr val="tx1"/>
            </a:solidFill>
          </a:ln>
        </p:spPr>
      </p:pic>
    </p:spTree>
    <p:extLst>
      <p:ext uri="{BB962C8B-B14F-4D97-AF65-F5344CB8AC3E}">
        <p14:creationId xmlns:p14="http://schemas.microsoft.com/office/powerpoint/2010/main" val="3088524949"/>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817123"/>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48479" y="1496360"/>
            <a:ext cx="4914071" cy="2956370"/>
          </a:xfrm>
          <a:prstGeom prst="rect">
            <a:avLst/>
          </a:prstGeom>
        </p:spPr>
        <p:txBody>
          <a:bodyPr lIns="91425" tIns="91425" rIns="91425" bIns="91425" anchor="t" anchorCtr="0">
            <a:noAutofit/>
          </a:bodyPr>
          <a:lstStyle/>
          <a:p>
            <a:pPr indent="228600" algn="just">
              <a:buNone/>
            </a:pPr>
            <a:r>
              <a:rPr lang="en-US" dirty="0" smtClean="0"/>
              <a:t>Node.js </a:t>
            </a:r>
            <a:r>
              <a:rPr lang="en-US" dirty="0" smtClean="0"/>
              <a:t>là </a:t>
            </a:r>
            <a:r>
              <a:rPr lang="en-US" dirty="0"/>
              <a:t>một </a:t>
            </a:r>
            <a:r>
              <a:rPr lang="en-US" dirty="0" err="1"/>
              <a:t>hệ</a:t>
            </a:r>
            <a:r>
              <a:rPr lang="en-US" dirty="0"/>
              <a:t> </a:t>
            </a:r>
            <a:r>
              <a:rPr lang="en-US" dirty="0" err="1"/>
              <a:t>thống</a:t>
            </a:r>
            <a:r>
              <a:rPr lang="en-US" dirty="0"/>
              <a:t> phần </a:t>
            </a:r>
            <a:r>
              <a:rPr lang="en-US" dirty="0" err="1"/>
              <a:t>mềm</a:t>
            </a:r>
            <a:r>
              <a:rPr lang="en-US" dirty="0"/>
              <a:t> được </a:t>
            </a:r>
            <a:r>
              <a:rPr lang="en-US" dirty="0" err="1"/>
              <a:t>thiết</a:t>
            </a:r>
            <a:r>
              <a:rPr lang="en-US" dirty="0"/>
              <a:t> </a:t>
            </a:r>
            <a:r>
              <a:rPr lang="en-US" dirty="0" err="1"/>
              <a:t>kế</a:t>
            </a:r>
            <a:r>
              <a:rPr lang="en-US" dirty="0"/>
              <a:t> để viết các </a:t>
            </a:r>
            <a:r>
              <a:rPr lang="en-US" dirty="0" err="1"/>
              <a:t>ứng</a:t>
            </a:r>
            <a:r>
              <a:rPr lang="en-US" dirty="0"/>
              <a:t> </a:t>
            </a:r>
            <a:r>
              <a:rPr lang="en-US" dirty="0" err="1"/>
              <a:t>dụng</a:t>
            </a:r>
            <a:r>
              <a:rPr lang="en-US" dirty="0"/>
              <a:t> internet có </a:t>
            </a:r>
            <a:r>
              <a:rPr lang="en-US" dirty="0" err="1"/>
              <a:t>khả</a:t>
            </a:r>
            <a:r>
              <a:rPr lang="en-US" dirty="0"/>
              <a:t> </a:t>
            </a:r>
            <a:r>
              <a:rPr lang="en-US" dirty="0" err="1"/>
              <a:t>năng</a:t>
            </a:r>
            <a:r>
              <a:rPr lang="en-US" dirty="0"/>
              <a:t> mở rộng, </a:t>
            </a:r>
            <a:r>
              <a:rPr lang="en-US" dirty="0" err="1"/>
              <a:t>đặc</a:t>
            </a:r>
            <a:r>
              <a:rPr lang="en-US" dirty="0"/>
              <a:t> </a:t>
            </a:r>
            <a:r>
              <a:rPr lang="en-US" dirty="0" err="1"/>
              <a:t>biệt</a:t>
            </a:r>
            <a:r>
              <a:rPr lang="en-US" dirty="0"/>
              <a:t> là máy </a:t>
            </a:r>
            <a:r>
              <a:rPr lang="en-US" dirty="0" err="1"/>
              <a:t>chủ</a:t>
            </a:r>
            <a:r>
              <a:rPr lang="en-US" dirty="0"/>
              <a:t> </a:t>
            </a:r>
            <a:r>
              <a:rPr lang="en-US" dirty="0" smtClean="0"/>
              <a:t>web.</a:t>
            </a:r>
          </a:p>
          <a:p>
            <a:pPr indent="228600" algn="just">
              <a:buNone/>
            </a:pPr>
            <a:r>
              <a:rPr lang="en-US" dirty="0" err="1" smtClean="0"/>
              <a:t>Chương</a:t>
            </a:r>
            <a:r>
              <a:rPr lang="en-US" dirty="0" smtClean="0"/>
              <a:t> </a:t>
            </a:r>
            <a:r>
              <a:rPr lang="en-US" dirty="0"/>
              <a:t>trình được viết </a:t>
            </a:r>
            <a:r>
              <a:rPr lang="en-US" dirty="0" err="1"/>
              <a:t>bằng</a:t>
            </a:r>
            <a:r>
              <a:rPr lang="en-US" dirty="0"/>
              <a:t> JavaScript, </a:t>
            </a:r>
            <a:r>
              <a:rPr lang="en-US" dirty="0" smtClean="0"/>
              <a:t>xây </a:t>
            </a:r>
            <a:r>
              <a:rPr lang="en-US" dirty="0"/>
              <a:t>dựng trên </a:t>
            </a:r>
            <a:r>
              <a:rPr lang="en-US" dirty="0" err="1"/>
              <a:t>nền</a:t>
            </a:r>
            <a:r>
              <a:rPr lang="en-US" dirty="0"/>
              <a:t> </a:t>
            </a:r>
            <a:r>
              <a:rPr lang="en-US" dirty="0" err="1"/>
              <a:t>tảng</a:t>
            </a:r>
            <a:r>
              <a:rPr lang="en-US" dirty="0"/>
              <a:t> JavaScript V8 engine của Google, </a:t>
            </a:r>
            <a:r>
              <a:rPr lang="en-US" dirty="0" err="1"/>
              <a:t>libUV</a:t>
            </a:r>
            <a:r>
              <a:rPr lang="en-US" dirty="0"/>
              <a:t>, và vài thư viện </a:t>
            </a:r>
            <a:r>
              <a:rPr lang="en-US" dirty="0" smtClean="0"/>
              <a:t>khác.</a:t>
            </a:r>
          </a:p>
          <a:p>
            <a:pPr indent="228600" algn="just">
              <a:buNone/>
            </a:pPr>
            <a:r>
              <a:rPr lang="en-US" dirty="0" smtClean="0"/>
              <a:t>Node.js </a:t>
            </a:r>
            <a:r>
              <a:rPr lang="en-US" dirty="0"/>
              <a:t>được tạo </a:t>
            </a:r>
            <a:r>
              <a:rPr lang="en-US" dirty="0" err="1"/>
              <a:t>bởi</a:t>
            </a:r>
            <a:r>
              <a:rPr lang="en-US" dirty="0"/>
              <a:t> Ryan Dahl từ năm 2009, và </a:t>
            </a:r>
            <a:r>
              <a:rPr lang="en-US" dirty="0" err="1"/>
              <a:t>phát</a:t>
            </a:r>
            <a:r>
              <a:rPr lang="en-US" dirty="0"/>
              <a:t> </a:t>
            </a:r>
            <a:r>
              <a:rPr lang="en-US" dirty="0" err="1"/>
              <a:t>triển</a:t>
            </a:r>
            <a:r>
              <a:rPr lang="en-US" dirty="0"/>
              <a:t> dưới sự bảo trợ của </a:t>
            </a:r>
            <a:r>
              <a:rPr lang="en-US" dirty="0" err="1"/>
              <a:t>Joyent</a:t>
            </a:r>
            <a:endParaRPr lang="en-US" dirty="0"/>
          </a:p>
        </p:txBody>
      </p:sp>
      <p:sp>
        <p:nvSpPr>
          <p:cNvPr id="10" name="Content Placeholder 2"/>
          <p:cNvSpPr>
            <a:spLocks noGrp="1"/>
          </p:cNvSpPr>
          <p:nvPr/>
        </p:nvSpPr>
        <p:spPr>
          <a:xfrm>
            <a:off x="1341783" y="746084"/>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NodeJS</a:t>
            </a:r>
            <a:endParaRPr lang="en-US" sz="3200" dirty="0">
              <a:latin typeface="Calibri" panose="020F0502020204030204" pitchFamily="34" charset="0"/>
              <a:cs typeface="Calibri" panose="020F0502020204030204" pitchFamily="34" charset="0"/>
            </a:endParaRPr>
          </a:p>
        </p:txBody>
      </p:sp>
      <p:pic>
        <p:nvPicPr>
          <p:cNvPr id="2050" name="Picture 2" descr="Káº¿t quáº£ hÃ¬nh áº£nh cho 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2550" y="981075"/>
            <a:ext cx="3736975" cy="373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08293"/>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err="1">
                <a:latin typeface="Source Sans Pro" panose="020B0604020202020204" charset="0"/>
              </a:rPr>
              <a:t>Phân</a:t>
            </a:r>
            <a:r>
              <a:rPr lang="en-US" sz="4400" dirty="0">
                <a:latin typeface="Source Sans Pro" panose="020B0604020202020204" charset="0"/>
              </a:rPr>
              <a:t> </a:t>
            </a:r>
            <a:r>
              <a:rPr lang="en-US" sz="4400" dirty="0" err="1" smtClean="0">
                <a:latin typeface="Source Sans Pro" panose="020B0604020202020204" charset="0"/>
              </a:rPr>
              <a:t>tích</a:t>
            </a:r>
            <a:r>
              <a:rPr lang="en-US" sz="4400" dirty="0" smtClean="0">
                <a:latin typeface="Source Sans Pro" panose="020B0604020202020204" charset="0"/>
              </a:rPr>
              <a:t> và</a:t>
            </a:r>
            <a:r>
              <a:rPr lang="en-US" sz="4400" dirty="0">
                <a:latin typeface="Source Sans Pro" panose="020B0604020202020204" charset="0"/>
              </a:rPr>
              <a:t/>
            </a:r>
            <a:br>
              <a:rPr lang="en-US" sz="4400" dirty="0">
                <a:latin typeface="Source Sans Pro" panose="020B0604020202020204" charset="0"/>
              </a:rPr>
            </a:br>
            <a:r>
              <a:rPr lang="en-US" sz="4400" dirty="0" err="1" smtClean="0">
                <a:latin typeface="Source Sans Pro" panose="020B0604020202020204" charset="0"/>
              </a:rPr>
              <a:t>thiết</a:t>
            </a:r>
            <a:r>
              <a:rPr lang="en-US" sz="4400" dirty="0" smtClean="0">
                <a:latin typeface="Source Sans Pro" panose="020B0604020202020204" charset="0"/>
              </a:rPr>
              <a:t> </a:t>
            </a:r>
            <a:r>
              <a:rPr lang="en-US" sz="4400" dirty="0" err="1">
                <a:latin typeface="Source Sans Pro" panose="020B0604020202020204" charset="0"/>
              </a:rPr>
              <a:t>kế</a:t>
            </a:r>
            <a:r>
              <a:rPr lang="en-US" sz="4400" dirty="0">
                <a:latin typeface="Source Sans Pro" panose="020B0604020202020204" charset="0"/>
              </a:rPr>
              <a:t> </a:t>
            </a:r>
            <a:r>
              <a:rPr lang="en-US" sz="4400" dirty="0" err="1">
                <a:latin typeface="Source Sans Pro" panose="020B0604020202020204" charset="0"/>
              </a:rPr>
              <a:t>hệ</a:t>
            </a:r>
            <a:r>
              <a:rPr lang="en-US" sz="4400" dirty="0">
                <a:latin typeface="Source Sans Pro" panose="020B0604020202020204" charset="0"/>
              </a:rPr>
              <a:t> </a:t>
            </a:r>
            <a:r>
              <a:rPr lang="en-US" sz="4400" dirty="0" err="1">
                <a:latin typeface="Source Sans Pro" panose="020B0604020202020204" charset="0"/>
              </a:rPr>
              <a:t>thống</a:t>
            </a:r>
            <a:endParaRPr lang="en-US" sz="44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3</a:t>
            </a:r>
            <a:endParaRPr lang="en" sz="12000" b="1" dirty="0">
              <a:solidFill>
                <a:srgbClr val="3C78D8"/>
              </a:solidFill>
              <a:latin typeface="Oswald"/>
              <a:ea typeface="Oswald"/>
              <a:cs typeface="Oswald"/>
              <a:sym typeface="Oswald"/>
            </a:endParaRPr>
          </a:p>
        </p:txBody>
      </p:sp>
      <p:grpSp>
        <p:nvGrpSpPr>
          <p:cNvPr id="5" name="Group 4"/>
          <p:cNvGrpSpPr/>
          <p:nvPr/>
        </p:nvGrpSpPr>
        <p:grpSpPr>
          <a:xfrm>
            <a:off x="325515" y="951164"/>
            <a:ext cx="1552882" cy="1252728"/>
            <a:chOff x="7090849" y="3109545"/>
            <a:chExt cx="1552882" cy="1252728"/>
          </a:xfrm>
        </p:grpSpPr>
        <p:sp>
          <p:nvSpPr>
            <p:cNvPr id="6" name="Shape 537"/>
            <p:cNvSpPr/>
            <p:nvPr/>
          </p:nvSpPr>
          <p:spPr>
            <a:xfrm rot="5400000">
              <a:off x="7235150" y="3109545"/>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849" y="3117344"/>
              <a:ext cx="1552882" cy="1237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818975" y="760484"/>
            <a:ext cx="1435608" cy="143560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818975" y="2304233"/>
            <a:ext cx="1709928" cy="17099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652696" y="2304233"/>
            <a:ext cx="1069848" cy="106984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616375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817123"/>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248478" y="1496360"/>
            <a:ext cx="8617225" cy="2956370"/>
          </a:xfrm>
          <a:prstGeom prst="rect">
            <a:avLst/>
          </a:prstGeom>
        </p:spPr>
        <p:txBody>
          <a:bodyPr lIns="91425" tIns="91425" rIns="91425" bIns="91425" anchor="t" anchorCtr="0">
            <a:noAutofit/>
          </a:bodyPr>
          <a:lstStyle/>
          <a:p>
            <a:pPr algn="just">
              <a:buNone/>
            </a:pPr>
            <a:r>
              <a:rPr lang="en-US" dirty="0" err="1" smtClean="0"/>
              <a:t>Danh</a:t>
            </a:r>
            <a:r>
              <a:rPr lang="en-US" dirty="0" smtClean="0"/>
              <a:t> sách </a:t>
            </a:r>
            <a:r>
              <a:rPr lang="en-US" dirty="0" err="1" smtClean="0"/>
              <a:t>tác</a:t>
            </a:r>
            <a:r>
              <a:rPr lang="en-US" dirty="0" smtClean="0"/>
              <a:t> </a:t>
            </a:r>
            <a:r>
              <a:rPr lang="en-US" dirty="0" err="1" smtClean="0"/>
              <a:t>nhân</a:t>
            </a:r>
            <a:r>
              <a:rPr lang="en-US" dirty="0" smtClean="0"/>
              <a:t>:</a:t>
            </a:r>
          </a:p>
          <a:p>
            <a:pPr marL="342900" indent="-342900" algn="just">
              <a:buFont typeface="Arial" panose="020B0604020202020204" pitchFamily="34" charset="0"/>
              <a:buChar char="•"/>
            </a:pPr>
            <a:r>
              <a:rPr lang="en-US" dirty="0" smtClean="0"/>
              <a:t>Client</a:t>
            </a:r>
          </a:p>
          <a:p>
            <a:pPr marL="342900" indent="-342900" algn="just">
              <a:buFont typeface="Arial" panose="020B0604020202020204" pitchFamily="34" charset="0"/>
              <a:buChar char="•"/>
            </a:pPr>
            <a:r>
              <a:rPr lang="en-US" dirty="0" smtClean="0"/>
              <a:t>Admin</a:t>
            </a:r>
          </a:p>
          <a:p>
            <a:pPr marL="342900" indent="-342900" algn="just">
              <a:buFont typeface="Arial" panose="020B0604020202020204" pitchFamily="34" charset="0"/>
              <a:buChar char="•"/>
            </a:pPr>
            <a:endParaRPr lang="en-US" dirty="0"/>
          </a:p>
        </p:txBody>
      </p:sp>
      <p:sp>
        <p:nvSpPr>
          <p:cNvPr id="10" name="Content Placeholder 2"/>
          <p:cNvSpPr>
            <a:spLocks noGrp="1"/>
          </p:cNvSpPr>
          <p:nvPr/>
        </p:nvSpPr>
        <p:spPr>
          <a:xfrm>
            <a:off x="1341783" y="746084"/>
            <a:ext cx="3401667" cy="75027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400" dirty="0" err="1"/>
              <a:t>Biểu</a:t>
            </a:r>
            <a:r>
              <a:rPr lang="en-US" sz="2400" dirty="0"/>
              <a:t> đồ ca </a:t>
            </a:r>
            <a:r>
              <a:rPr lang="en-US" sz="2400" dirty="0" err="1"/>
              <a:t>sử</a:t>
            </a:r>
            <a:r>
              <a:rPr lang="en-US" sz="2400" dirty="0"/>
              <a:t> </a:t>
            </a:r>
            <a:r>
              <a:rPr lang="en-US" sz="2400" dirty="0" err="1"/>
              <a:t>dụng</a:t>
            </a:r>
            <a:r>
              <a:rPr lang="en-US" sz="2400" dirty="0"/>
              <a:t> tổng </a:t>
            </a:r>
            <a:r>
              <a:rPr lang="en-US" sz="2400" dirty="0" err="1"/>
              <a:t>quát</a:t>
            </a:r>
            <a:endParaRPr lang="en-US" sz="4000" dirty="0">
              <a:latin typeface="Calibri" panose="020F0502020204030204" pitchFamily="34" charset="0"/>
              <a:cs typeface="Calibri" panose="020F0502020204030204" pitchFamily="34" charset="0"/>
            </a:endParaRPr>
          </a:p>
        </p:txBody>
      </p:sp>
      <p:sp>
        <p:nvSpPr>
          <p:cNvPr id="2" name="Rectangle 2"/>
          <p:cNvSpPr>
            <a:spLocks noChangeArrowheads="1"/>
          </p:cNvSpPr>
          <p:nvPr/>
        </p:nvSpPr>
        <p:spPr bwMode="auto">
          <a:xfrm>
            <a:off x="4519748" y="5399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958700138"/>
              </p:ext>
            </p:extLst>
          </p:nvPr>
        </p:nvGraphicFramePr>
        <p:xfrm>
          <a:off x="4929323" y="812395"/>
          <a:ext cx="3818635" cy="4324299"/>
        </p:xfrm>
        <a:graphic>
          <a:graphicData uri="http://schemas.openxmlformats.org/presentationml/2006/ole">
            <mc:AlternateContent xmlns:mc="http://schemas.openxmlformats.org/markup-compatibility/2006">
              <mc:Choice xmlns:v="urn:schemas-microsoft-com:vml" Requires="v">
                <p:oleObj spid="_x0000_s1054" name="Visio" r:id="rId4" imgW="4171987" imgH="4724464" progId="Visio.Drawing.15">
                  <p:embed/>
                </p:oleObj>
              </mc:Choice>
              <mc:Fallback>
                <p:oleObj name="Visio" r:id="rId4" imgW="4171987" imgH="472446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323" y="812395"/>
                        <a:ext cx="3818635" cy="4324299"/>
                      </a:xfrm>
                      <a:prstGeom prst="rect">
                        <a:avLst/>
                      </a:prstGeom>
                      <a:noFill/>
                      <a:ln w="12700">
                        <a:solidFill>
                          <a:schemeClr val="tx1"/>
                        </a:solidFill>
                      </a:ln>
                    </p:spPr>
                  </p:pic>
                </p:oleObj>
              </mc:Fallback>
            </mc:AlternateContent>
          </a:graphicData>
        </a:graphic>
      </p:graphicFrame>
    </p:spTree>
    <p:extLst>
      <p:ext uri="{BB962C8B-B14F-4D97-AF65-F5344CB8AC3E}">
        <p14:creationId xmlns:p14="http://schemas.microsoft.com/office/powerpoint/2010/main" val="2612463931"/>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817123"/>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665506" y="1309073"/>
            <a:ext cx="4009197" cy="2956370"/>
          </a:xfrm>
          <a:prstGeom prst="rect">
            <a:avLst/>
          </a:prstGeom>
        </p:spPr>
        <p:txBody>
          <a:bodyPr lIns="91425" tIns="91425" rIns="91425" bIns="91425" anchor="t" anchorCtr="0">
            <a:noAutofit/>
          </a:bodyPr>
          <a:lstStyle/>
          <a:p>
            <a:pPr>
              <a:buNone/>
            </a:pPr>
            <a:r>
              <a:rPr lang="en-US" dirty="0" err="1"/>
              <a:t>Hệ</a:t>
            </a:r>
            <a:r>
              <a:rPr lang="en-US" dirty="0"/>
              <a:t> </a:t>
            </a:r>
            <a:r>
              <a:rPr lang="en-US" dirty="0" err="1"/>
              <a:t>thống</a:t>
            </a:r>
            <a:r>
              <a:rPr lang="en-US" dirty="0"/>
              <a:t> </a:t>
            </a:r>
            <a:r>
              <a:rPr lang="en-US" dirty="0" err="1"/>
              <a:t>sẽ</a:t>
            </a:r>
            <a:r>
              <a:rPr lang="en-US" dirty="0"/>
              <a:t> </a:t>
            </a:r>
            <a:r>
              <a:rPr lang="en-US" dirty="0" err="1"/>
              <a:t>gồm</a:t>
            </a:r>
            <a:r>
              <a:rPr lang="en-US" dirty="0"/>
              <a:t> các dịch vụ </a:t>
            </a:r>
            <a:r>
              <a:rPr lang="en-US" dirty="0" err="1" smtClean="0"/>
              <a:t>sau</a:t>
            </a:r>
            <a:r>
              <a:rPr lang="en-US" dirty="0" smtClean="0"/>
              <a:t>:</a:t>
            </a:r>
            <a:endParaRPr lang="en-US" dirty="0"/>
          </a:p>
          <a:p>
            <a:pPr marL="342900" lvl="0" indent="-342900">
              <a:buFont typeface="Arial" panose="020B0604020202020204" pitchFamily="34" charset="0"/>
              <a:buChar char="•"/>
            </a:pPr>
            <a:r>
              <a:rPr lang="en-US" dirty="0" err="1"/>
              <a:t>IoT</a:t>
            </a:r>
            <a:r>
              <a:rPr lang="en-US" dirty="0"/>
              <a:t> </a:t>
            </a:r>
            <a:r>
              <a:rPr lang="en-US" dirty="0" smtClean="0"/>
              <a:t>service</a:t>
            </a:r>
          </a:p>
          <a:p>
            <a:pPr marL="342900" lvl="0" indent="-342900">
              <a:buFont typeface="Arial" panose="020B0604020202020204" pitchFamily="34" charset="0"/>
              <a:buChar char="•"/>
            </a:pPr>
            <a:r>
              <a:rPr lang="en-US" dirty="0" smtClean="0"/>
              <a:t>Map service</a:t>
            </a:r>
            <a:endParaRPr lang="en-US" dirty="0"/>
          </a:p>
          <a:p>
            <a:pPr marL="342900" lvl="0" indent="-342900">
              <a:buFont typeface="Arial" panose="020B0604020202020204" pitchFamily="34" charset="0"/>
              <a:buChar char="•"/>
            </a:pPr>
            <a:r>
              <a:rPr lang="en-US" dirty="0"/>
              <a:t>Search </a:t>
            </a:r>
            <a:r>
              <a:rPr lang="en-US" dirty="0" smtClean="0"/>
              <a:t>service</a:t>
            </a:r>
            <a:endParaRPr lang="en-US" dirty="0"/>
          </a:p>
          <a:p>
            <a:pPr marL="342900" lvl="0" indent="-342900">
              <a:buFont typeface="Arial" panose="020B0604020202020204" pitchFamily="34" charset="0"/>
              <a:buChar char="•"/>
            </a:pPr>
            <a:r>
              <a:rPr lang="en-US" dirty="0"/>
              <a:t>Web </a:t>
            </a:r>
            <a:r>
              <a:rPr lang="en-US" dirty="0" smtClean="0"/>
              <a:t>service</a:t>
            </a:r>
            <a:endParaRPr lang="en-US" dirty="0"/>
          </a:p>
          <a:p>
            <a:pPr marL="342900" lvl="0" indent="-342900">
              <a:buFont typeface="Arial" panose="020B0604020202020204" pitchFamily="34" charset="0"/>
              <a:buChar char="•"/>
            </a:pPr>
            <a:r>
              <a:rPr lang="en-US" dirty="0"/>
              <a:t>API </a:t>
            </a:r>
            <a:r>
              <a:rPr lang="en-US" dirty="0" smtClean="0"/>
              <a:t>gateway</a:t>
            </a:r>
            <a:endParaRPr lang="en-US" dirty="0"/>
          </a:p>
          <a:p>
            <a:pPr marL="342900" lvl="0" indent="-342900">
              <a:buFont typeface="Arial" panose="020B0604020202020204" pitchFamily="34" charset="0"/>
              <a:buChar char="•"/>
            </a:pPr>
            <a:r>
              <a:rPr lang="en-US" dirty="0" err="1"/>
              <a:t>Config</a:t>
            </a:r>
            <a:r>
              <a:rPr lang="en-US" dirty="0"/>
              <a:t> </a:t>
            </a:r>
            <a:r>
              <a:rPr lang="en-US" dirty="0" smtClean="0"/>
              <a:t>service</a:t>
            </a:r>
            <a:endParaRPr lang="en-US" dirty="0"/>
          </a:p>
          <a:p>
            <a:pPr marL="342900" indent="-342900">
              <a:buFont typeface="Arial" panose="020B0604020202020204" pitchFamily="34" charset="0"/>
              <a:buChar char="•"/>
            </a:pPr>
            <a:r>
              <a:rPr lang="en-US" dirty="0"/>
              <a:t>Discovery </a:t>
            </a:r>
            <a:r>
              <a:rPr lang="en-US" dirty="0" smtClean="0"/>
              <a:t>service</a:t>
            </a:r>
            <a:endParaRPr lang="en-US" dirty="0"/>
          </a:p>
        </p:txBody>
      </p:sp>
      <p:sp>
        <p:nvSpPr>
          <p:cNvPr id="10" name="Content Placeholder 2"/>
          <p:cNvSpPr>
            <a:spLocks noGrp="1"/>
          </p:cNvSpPr>
          <p:nvPr/>
        </p:nvSpPr>
        <p:spPr>
          <a:xfrm>
            <a:off x="977761" y="746084"/>
            <a:ext cx="3696942"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400" dirty="0" smtClean="0"/>
              <a:t>Kiến trúc </a:t>
            </a:r>
            <a:r>
              <a:rPr lang="en-US" sz="2400" dirty="0" err="1" smtClean="0"/>
              <a:t>microservice</a:t>
            </a:r>
            <a:endParaRPr lang="en-US" sz="4000" dirty="0">
              <a:latin typeface="Calibri" panose="020F0502020204030204" pitchFamily="34" charset="0"/>
              <a:cs typeface="Calibri" panose="020F0502020204030204" pitchFamily="34" charset="0"/>
            </a:endParaRPr>
          </a:p>
        </p:txBody>
      </p:sp>
      <p:sp>
        <p:nvSpPr>
          <p:cNvPr id="2" name="Rectangle 2"/>
          <p:cNvSpPr>
            <a:spLocks noChangeArrowheads="1"/>
          </p:cNvSpPr>
          <p:nvPr/>
        </p:nvSpPr>
        <p:spPr bwMode="auto">
          <a:xfrm flipV="1">
            <a:off x="5473658" y="-304801"/>
            <a:ext cx="6661192" cy="457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45761021"/>
              </p:ext>
            </p:extLst>
          </p:nvPr>
        </p:nvGraphicFramePr>
        <p:xfrm>
          <a:off x="4581144" y="887402"/>
          <a:ext cx="4466571" cy="4008082"/>
        </p:xfrm>
        <a:graphic>
          <a:graphicData uri="http://schemas.openxmlformats.org/presentationml/2006/ole">
            <mc:AlternateContent xmlns:mc="http://schemas.openxmlformats.org/markup-compatibility/2006">
              <mc:Choice xmlns:v="urn:schemas-microsoft-com:vml" Requires="v">
                <p:oleObj spid="_x0000_s6174" name="Visio" r:id="rId4" imgW="7905804" imgH="7096129" progId="Visio.Drawing.15">
                  <p:embed/>
                </p:oleObj>
              </mc:Choice>
              <mc:Fallback>
                <p:oleObj name="Visio" r:id="rId4" imgW="7905804" imgH="7096129" progId="Visio.Drawing.15">
                  <p:embed/>
                  <p:pic>
                    <p:nvPicPr>
                      <p:cNvPr id="0" name="Object 1"/>
                      <p:cNvPicPr>
                        <a:picLocks noChangeAspect="1" noChangeArrowheads="1"/>
                      </p:cNvPicPr>
                      <p:nvPr/>
                    </p:nvPicPr>
                    <p:blipFill>
                      <a:blip r:embed="rId5"/>
                      <a:srcRect/>
                      <a:stretch>
                        <a:fillRect/>
                      </a:stretch>
                    </p:blipFill>
                    <p:spPr bwMode="auto">
                      <a:xfrm>
                        <a:off x="4581144" y="887402"/>
                        <a:ext cx="4466571" cy="4008082"/>
                      </a:xfrm>
                      <a:prstGeom prst="rect">
                        <a:avLst/>
                      </a:prstGeom>
                      <a:solidFill>
                        <a:schemeClr val="bg1"/>
                      </a:solidFill>
                      <a:ln>
                        <a:solidFill>
                          <a:schemeClr val="tx1"/>
                        </a:solidFill>
                      </a:ln>
                    </p:spPr>
                  </p:pic>
                </p:oleObj>
              </mc:Fallback>
            </mc:AlternateContent>
          </a:graphicData>
        </a:graphic>
      </p:graphicFrame>
    </p:spTree>
    <p:extLst>
      <p:ext uri="{BB962C8B-B14F-4D97-AF65-F5344CB8AC3E}">
        <p14:creationId xmlns:p14="http://schemas.microsoft.com/office/powerpoint/2010/main" val="1732809797"/>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341783" y="746084"/>
            <a:ext cx="6730667" cy="5588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Thiết</a:t>
            </a:r>
            <a:r>
              <a:rPr lang="en-US" sz="2800" dirty="0"/>
              <a:t> </a:t>
            </a:r>
            <a:r>
              <a:rPr lang="en-US" sz="2800" dirty="0" err="1"/>
              <a:t>kế</a:t>
            </a:r>
            <a:r>
              <a:rPr lang="en-US" sz="2800" dirty="0"/>
              <a:t> </a:t>
            </a:r>
            <a:r>
              <a:rPr lang="en-US" sz="2800" dirty="0" err="1"/>
              <a:t>thiết</a:t>
            </a:r>
            <a:r>
              <a:rPr lang="en-US" sz="2800" dirty="0"/>
              <a:t> bị</a:t>
            </a:r>
            <a:endParaRPr lang="en-US" sz="4400" dirty="0">
              <a:latin typeface="Calibri" panose="020F0502020204030204" pitchFamily="34" charset="0"/>
              <a:cs typeface="Calibri" panose="020F0502020204030204" pitchFamily="34" charset="0"/>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11065" r="22895"/>
          <a:stretch/>
        </p:blipFill>
        <p:spPr bwMode="auto">
          <a:xfrm>
            <a:off x="5030471" y="1563207"/>
            <a:ext cx="4018280" cy="2930525"/>
          </a:xfrm>
          <a:prstGeom prst="rect">
            <a:avLst/>
          </a:prstGeom>
          <a:ln>
            <a:noFill/>
          </a:ln>
          <a:extLst>
            <a:ext uri="{53640926-AAD7-44D8-BBD7-CCE9431645EC}">
              <a14:shadowObscured xmlns:a14="http://schemas.microsoft.com/office/drawing/2010/main"/>
            </a:ext>
          </a:extLst>
        </p:spPr>
      </p:pic>
      <p:graphicFrame>
        <p:nvGraphicFramePr>
          <p:cNvPr id="2" name="Table 1"/>
          <p:cNvGraphicFramePr>
            <a:graphicFrameLocks noGrp="1"/>
          </p:cNvGraphicFramePr>
          <p:nvPr>
            <p:extLst>
              <p:ext uri="{D42A27DB-BD31-4B8C-83A1-F6EECF244321}">
                <p14:modId xmlns:p14="http://schemas.microsoft.com/office/powerpoint/2010/main" val="1904871951"/>
              </p:ext>
            </p:extLst>
          </p:nvPr>
        </p:nvGraphicFramePr>
        <p:xfrm>
          <a:off x="85725" y="1687349"/>
          <a:ext cx="4944746" cy="2682240"/>
        </p:xfrm>
        <a:graphic>
          <a:graphicData uri="http://schemas.openxmlformats.org/drawingml/2006/table">
            <a:tbl>
              <a:tblPr firstRow="1" firstCol="1" bandRow="1">
                <a:tableStyleId>{9064341A-4EE2-4885-B17D-4086B769AF5B}</a:tableStyleId>
              </a:tblPr>
              <a:tblGrid>
                <a:gridCol w="523875">
                  <a:extLst>
                    <a:ext uri="{9D8B030D-6E8A-4147-A177-3AD203B41FA5}">
                      <a16:colId xmlns:a16="http://schemas.microsoft.com/office/drawing/2014/main" val="2682695306"/>
                    </a:ext>
                  </a:extLst>
                </a:gridCol>
                <a:gridCol w="2529099">
                  <a:extLst>
                    <a:ext uri="{9D8B030D-6E8A-4147-A177-3AD203B41FA5}">
                      <a16:colId xmlns:a16="http://schemas.microsoft.com/office/drawing/2014/main" val="2933033141"/>
                    </a:ext>
                  </a:extLst>
                </a:gridCol>
                <a:gridCol w="1891772">
                  <a:extLst>
                    <a:ext uri="{9D8B030D-6E8A-4147-A177-3AD203B41FA5}">
                      <a16:colId xmlns:a16="http://schemas.microsoft.com/office/drawing/2014/main" val="3384008014"/>
                    </a:ext>
                  </a:extLst>
                </a:gridCol>
              </a:tblGrid>
              <a:tr h="273611">
                <a:tc>
                  <a:txBody>
                    <a:bodyPr/>
                    <a:lstStyle/>
                    <a:p>
                      <a:pPr indent="0" algn="ctr">
                        <a:lnSpc>
                          <a:spcPct val="100000"/>
                        </a:lnSpc>
                        <a:spcAft>
                          <a:spcPts val="600"/>
                        </a:spcAft>
                      </a:pPr>
                      <a:r>
                        <a:rPr lang="en-US" sz="1600" b="1" dirty="0">
                          <a:effectLst/>
                        </a:rPr>
                        <a:t>STT</a:t>
                      </a:r>
                      <a:endPar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ctr">
                        <a:lnSpc>
                          <a:spcPct val="100000"/>
                        </a:lnSpc>
                        <a:spcAft>
                          <a:spcPts val="600"/>
                        </a:spcAft>
                      </a:pPr>
                      <a:r>
                        <a:rPr lang="en-US" sz="1600" b="1" dirty="0">
                          <a:effectLst/>
                        </a:rPr>
                        <a:t>Tên </a:t>
                      </a:r>
                      <a:r>
                        <a:rPr lang="en-US" sz="1600" b="1" dirty="0" err="1">
                          <a:effectLst/>
                        </a:rPr>
                        <a:t>thiết</a:t>
                      </a:r>
                      <a:r>
                        <a:rPr lang="en-US" sz="1600" b="1" dirty="0">
                          <a:effectLst/>
                        </a:rPr>
                        <a:t> bị</a:t>
                      </a:r>
                      <a:endPar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ctr">
                        <a:lnSpc>
                          <a:spcPct val="100000"/>
                        </a:lnSpc>
                        <a:spcAft>
                          <a:spcPts val="600"/>
                        </a:spcAft>
                      </a:pPr>
                      <a:r>
                        <a:rPr lang="en-US" sz="1600" b="1" dirty="0">
                          <a:effectLst/>
                        </a:rPr>
                        <a:t>Thông số </a:t>
                      </a:r>
                      <a:r>
                        <a:rPr lang="en-US" sz="1600" b="1" dirty="0" err="1">
                          <a:effectLst/>
                        </a:rPr>
                        <a:t>hoạt</a:t>
                      </a:r>
                      <a:r>
                        <a:rPr lang="en-US" sz="1600" b="1" dirty="0">
                          <a:effectLst/>
                        </a:rPr>
                        <a:t> </a:t>
                      </a:r>
                      <a:r>
                        <a:rPr lang="en-US" sz="1600" b="1" dirty="0" err="1">
                          <a:effectLst/>
                        </a:rPr>
                        <a:t>động</a:t>
                      </a:r>
                      <a:endPar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2914497842"/>
                  </a:ext>
                </a:extLst>
              </a:tr>
              <a:tr h="192439">
                <a:tc>
                  <a:txBody>
                    <a:bodyPr/>
                    <a:lstStyle/>
                    <a:p>
                      <a:pPr indent="0" algn="ctr">
                        <a:lnSpc>
                          <a:spcPct val="100000"/>
                        </a:lnSpc>
                        <a:spcAft>
                          <a:spcPts val="0"/>
                        </a:spcAft>
                      </a:pPr>
                      <a:r>
                        <a:rPr lang="en-US" sz="1600" dirty="0">
                          <a:effectLst/>
                        </a:rPr>
                        <a:t>1</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dirty="0" err="1">
                          <a:effectLst/>
                        </a:rPr>
                        <a:t>NodeMCU</a:t>
                      </a:r>
                      <a:r>
                        <a:rPr lang="en-US" sz="1600" dirty="0">
                          <a:effectLst/>
                        </a:rPr>
                        <a:t> ESP8266</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a:effectLst/>
                        </a:rPr>
                        <a:t>5V, 0.2 - 100 mA</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07154509"/>
                  </a:ext>
                </a:extLst>
              </a:tr>
              <a:tr h="192439">
                <a:tc>
                  <a:txBody>
                    <a:bodyPr/>
                    <a:lstStyle/>
                    <a:p>
                      <a:pPr indent="0" algn="ctr">
                        <a:lnSpc>
                          <a:spcPct val="100000"/>
                        </a:lnSpc>
                        <a:spcAft>
                          <a:spcPts val="0"/>
                        </a:spcAft>
                      </a:pPr>
                      <a:r>
                        <a:rPr lang="en-US" sz="1600" dirty="0">
                          <a:effectLst/>
                        </a:rPr>
                        <a:t>2</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dirty="0" err="1">
                          <a:effectLst/>
                        </a:rPr>
                        <a:t>Cảm</a:t>
                      </a:r>
                      <a:r>
                        <a:rPr lang="en-US" sz="1600" dirty="0">
                          <a:effectLst/>
                        </a:rPr>
                        <a:t> biến </a:t>
                      </a:r>
                      <a:r>
                        <a:rPr lang="en-US" sz="1600" dirty="0" err="1">
                          <a:effectLst/>
                        </a:rPr>
                        <a:t>siêu</a:t>
                      </a:r>
                      <a:r>
                        <a:rPr lang="en-US" sz="1600" dirty="0">
                          <a:effectLst/>
                        </a:rPr>
                        <a:t> </a:t>
                      </a:r>
                      <a:r>
                        <a:rPr lang="en-US" sz="1600" dirty="0" smtClean="0">
                          <a:effectLst/>
                        </a:rPr>
                        <a:t>âm</a:t>
                      </a:r>
                    </a:p>
                    <a:p>
                      <a:pPr indent="0" algn="l">
                        <a:lnSpc>
                          <a:spcPct val="100000"/>
                        </a:lnSpc>
                        <a:spcAft>
                          <a:spcPts val="0"/>
                        </a:spcAft>
                      </a:pPr>
                      <a:r>
                        <a:rPr lang="en-US" sz="1600" dirty="0" smtClean="0">
                          <a:effectLst/>
                        </a:rPr>
                        <a:t>HC-SR04</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a:effectLst/>
                        </a:rPr>
                        <a:t>5V, 2 - 15 mA</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2772739741"/>
                  </a:ext>
                </a:extLst>
              </a:tr>
              <a:tr h="192439">
                <a:tc>
                  <a:txBody>
                    <a:bodyPr/>
                    <a:lstStyle/>
                    <a:p>
                      <a:pPr indent="0" algn="ctr">
                        <a:lnSpc>
                          <a:spcPct val="100000"/>
                        </a:lnSpc>
                        <a:spcAft>
                          <a:spcPts val="0"/>
                        </a:spcAft>
                      </a:pPr>
                      <a:r>
                        <a:rPr lang="en-US" sz="1600" dirty="0">
                          <a:effectLst/>
                        </a:rPr>
                        <a:t>3</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dirty="0">
                          <a:effectLst/>
                        </a:rPr>
                        <a:t>Pin Lion</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a:effectLst/>
                        </a:rPr>
                        <a:t>3.7V, 1800 mA</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75330892"/>
                  </a:ext>
                </a:extLst>
              </a:tr>
              <a:tr h="192439">
                <a:tc>
                  <a:txBody>
                    <a:bodyPr/>
                    <a:lstStyle/>
                    <a:p>
                      <a:pPr indent="0" algn="ctr">
                        <a:lnSpc>
                          <a:spcPct val="100000"/>
                        </a:lnSpc>
                        <a:spcAft>
                          <a:spcPts val="0"/>
                        </a:spcAft>
                      </a:pPr>
                      <a:r>
                        <a:rPr lang="en-US" sz="1600" dirty="0">
                          <a:effectLst/>
                        </a:rPr>
                        <a:t>4</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dirty="0">
                          <a:effectLst/>
                        </a:rPr>
                        <a:t>Pin </a:t>
                      </a:r>
                      <a:r>
                        <a:rPr lang="en-US" sz="1600" dirty="0" err="1">
                          <a:effectLst/>
                        </a:rPr>
                        <a:t>năng</a:t>
                      </a:r>
                      <a:r>
                        <a:rPr lang="en-US" sz="1600" dirty="0">
                          <a:effectLst/>
                        </a:rPr>
                        <a:t> </a:t>
                      </a:r>
                      <a:r>
                        <a:rPr lang="en-US" sz="1600" dirty="0" err="1">
                          <a:effectLst/>
                        </a:rPr>
                        <a:t>lượng</a:t>
                      </a:r>
                      <a:r>
                        <a:rPr lang="en-US" sz="1600" dirty="0">
                          <a:effectLst/>
                        </a:rPr>
                        <a:t> mặt </a:t>
                      </a:r>
                      <a:r>
                        <a:rPr lang="en-US" sz="1600" dirty="0" err="1">
                          <a:effectLst/>
                        </a:rPr>
                        <a:t>trời</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a:effectLst/>
                        </a:rPr>
                        <a:t>9V, 2W</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1070503142"/>
                  </a:ext>
                </a:extLst>
              </a:tr>
              <a:tr h="384880">
                <a:tc>
                  <a:txBody>
                    <a:bodyPr/>
                    <a:lstStyle/>
                    <a:p>
                      <a:pPr indent="0" algn="ctr">
                        <a:lnSpc>
                          <a:spcPct val="100000"/>
                        </a:lnSpc>
                        <a:spcAft>
                          <a:spcPts val="0"/>
                        </a:spcAft>
                      </a:pPr>
                      <a:r>
                        <a:rPr lang="en-US" sz="1600" dirty="0">
                          <a:effectLst/>
                        </a:rPr>
                        <a:t>5</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dirty="0" err="1">
                          <a:effectLst/>
                        </a:rPr>
                        <a:t>Mạch</a:t>
                      </a:r>
                      <a:r>
                        <a:rPr lang="en-US" sz="1600" dirty="0">
                          <a:effectLst/>
                        </a:rPr>
                        <a:t> </a:t>
                      </a:r>
                      <a:r>
                        <a:rPr lang="en-US" sz="1600" dirty="0" err="1">
                          <a:effectLst/>
                        </a:rPr>
                        <a:t>tăng</a:t>
                      </a:r>
                      <a:r>
                        <a:rPr lang="en-US" sz="1600" dirty="0">
                          <a:effectLst/>
                        </a:rPr>
                        <a:t> áp</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dirty="0">
                          <a:effectLst/>
                        </a:rPr>
                        <a:t>Vào: 2 - 4.2V, </a:t>
                      </a:r>
                      <a:r>
                        <a:rPr lang="en-US" sz="1600" dirty="0" err="1">
                          <a:effectLst/>
                        </a:rPr>
                        <a:t>ra</a:t>
                      </a:r>
                      <a:r>
                        <a:rPr lang="en-US" sz="1600" dirty="0">
                          <a:effectLst/>
                        </a:rPr>
                        <a:t>: 5 - 5.2V</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1748475248"/>
                  </a:ext>
                </a:extLst>
              </a:tr>
              <a:tr h="384880">
                <a:tc>
                  <a:txBody>
                    <a:bodyPr/>
                    <a:lstStyle/>
                    <a:p>
                      <a:pPr indent="0" algn="ctr">
                        <a:lnSpc>
                          <a:spcPct val="100000"/>
                        </a:lnSpc>
                        <a:spcAft>
                          <a:spcPts val="0"/>
                        </a:spcAft>
                      </a:pPr>
                      <a:r>
                        <a:rPr lang="en-US" sz="1600" dirty="0">
                          <a:effectLst/>
                        </a:rPr>
                        <a:t>6</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dirty="0" err="1">
                          <a:effectLst/>
                        </a:rPr>
                        <a:t>Mạch</a:t>
                      </a:r>
                      <a:r>
                        <a:rPr lang="en-US" sz="1600" dirty="0">
                          <a:effectLst/>
                        </a:rPr>
                        <a:t> </a:t>
                      </a:r>
                      <a:r>
                        <a:rPr lang="en-US" sz="1600" dirty="0" err="1">
                          <a:effectLst/>
                        </a:rPr>
                        <a:t>sạc</a:t>
                      </a:r>
                      <a:r>
                        <a:rPr lang="en-US" sz="1600" dirty="0">
                          <a:effectLst/>
                        </a:rPr>
                        <a:t> pin</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600" dirty="0">
                          <a:effectLst/>
                        </a:rPr>
                        <a:t>Vào: 5V, </a:t>
                      </a:r>
                      <a:r>
                        <a:rPr lang="en-US" sz="1600" dirty="0" err="1">
                          <a:effectLst/>
                        </a:rPr>
                        <a:t>ra</a:t>
                      </a:r>
                      <a:r>
                        <a:rPr lang="en-US" sz="1600" dirty="0">
                          <a:effectLst/>
                        </a:rPr>
                        <a:t>: 3.7 - 4.2V</a:t>
                      </a:r>
                      <a:endParaRPr lang="en-US"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90622713"/>
                  </a:ext>
                </a:extLst>
              </a:tr>
            </a:tbl>
          </a:graphicData>
        </a:graphic>
      </p:graphicFrame>
    </p:spTree>
    <p:extLst>
      <p:ext uri="{BB962C8B-B14F-4D97-AF65-F5344CB8AC3E}">
        <p14:creationId xmlns:p14="http://schemas.microsoft.com/office/powerpoint/2010/main" val="1518925313"/>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265537" y="1114425"/>
            <a:ext cx="8617225" cy="3733800"/>
          </a:xfrm>
          <a:prstGeom prst="rect">
            <a:avLst/>
          </a:prstGeom>
        </p:spPr>
        <p:txBody>
          <a:bodyPr lIns="91425" tIns="91425" rIns="91425" bIns="91425" anchor="t" anchorCtr="0">
            <a:noAutofit/>
          </a:bodyPr>
          <a:lstStyle/>
          <a:p>
            <a:pPr>
              <a:buNone/>
            </a:pPr>
            <a:r>
              <a:rPr lang="en-US" dirty="0"/>
              <a:t>Thời </a:t>
            </a:r>
            <a:r>
              <a:rPr lang="en-US" dirty="0" err="1"/>
              <a:t>gian</a:t>
            </a:r>
            <a:r>
              <a:rPr lang="en-US" dirty="0"/>
              <a:t> </a:t>
            </a:r>
            <a:r>
              <a:rPr lang="en-US" dirty="0" err="1"/>
              <a:t>hoạt</a:t>
            </a:r>
            <a:r>
              <a:rPr lang="en-US" dirty="0"/>
              <a:t> </a:t>
            </a:r>
            <a:r>
              <a:rPr lang="en-US" dirty="0" err="1"/>
              <a:t>động</a:t>
            </a:r>
            <a:r>
              <a:rPr lang="en-US" dirty="0"/>
              <a:t> 1 </a:t>
            </a:r>
            <a:r>
              <a:rPr lang="en-US" dirty="0" err="1"/>
              <a:t>phút</a:t>
            </a:r>
            <a:r>
              <a:rPr lang="en-US" dirty="0"/>
              <a:t>, dòng điện </a:t>
            </a:r>
            <a:r>
              <a:rPr lang="en-US" dirty="0" err="1"/>
              <a:t>hoạt</a:t>
            </a:r>
            <a:r>
              <a:rPr lang="en-US" dirty="0"/>
              <a:t> </a:t>
            </a:r>
            <a:r>
              <a:rPr lang="en-US" dirty="0" err="1"/>
              <a:t>động</a:t>
            </a:r>
            <a:r>
              <a:rPr lang="en-US" dirty="0" smtClean="0"/>
              <a:t>: 	</a:t>
            </a:r>
            <a:r>
              <a:rPr lang="en-US" dirty="0" err="1" smtClean="0"/>
              <a:t>I</a:t>
            </a:r>
            <a:r>
              <a:rPr lang="en-US" dirty="0" err="1"/>
              <a:t>­­­</a:t>
            </a:r>
            <a:r>
              <a:rPr lang="en-US" baseline="-25000" dirty="0" err="1"/>
              <a:t>hd</a:t>
            </a:r>
            <a:r>
              <a:rPr lang="en-US" baseline="-25000" dirty="0"/>
              <a:t> </a:t>
            </a:r>
            <a:r>
              <a:rPr lang="en-US" dirty="0"/>
              <a:t>= </a:t>
            </a:r>
            <a:r>
              <a:rPr lang="en-US" dirty="0" smtClean="0"/>
              <a:t>115 </a:t>
            </a:r>
            <a:r>
              <a:rPr lang="en-US" dirty="0"/>
              <a:t>mA</a:t>
            </a:r>
          </a:p>
          <a:p>
            <a:pPr>
              <a:buNone/>
            </a:pPr>
            <a:r>
              <a:rPr lang="en-US" dirty="0"/>
              <a:t>Thời </a:t>
            </a:r>
            <a:r>
              <a:rPr lang="en-US" dirty="0" err="1"/>
              <a:t>gian</a:t>
            </a:r>
            <a:r>
              <a:rPr lang="en-US" dirty="0"/>
              <a:t> ngủ </a:t>
            </a:r>
            <a:r>
              <a:rPr lang="en-US" dirty="0" err="1"/>
              <a:t>sâu</a:t>
            </a:r>
            <a:r>
              <a:rPr lang="en-US" dirty="0"/>
              <a:t> 29 </a:t>
            </a:r>
            <a:r>
              <a:rPr lang="en-US" dirty="0" err="1"/>
              <a:t>phút</a:t>
            </a:r>
            <a:r>
              <a:rPr lang="en-US" dirty="0"/>
              <a:t>, dòng điện </a:t>
            </a:r>
            <a:r>
              <a:rPr lang="en-US" dirty="0" err="1"/>
              <a:t>hoạt</a:t>
            </a:r>
            <a:r>
              <a:rPr lang="en-US" dirty="0"/>
              <a:t> </a:t>
            </a:r>
            <a:r>
              <a:rPr lang="en-US" dirty="0" err="1"/>
              <a:t>động</a:t>
            </a:r>
            <a:r>
              <a:rPr lang="en-US" dirty="0" smtClean="0"/>
              <a:t>:   	</a:t>
            </a:r>
            <a:r>
              <a:rPr lang="en-US" dirty="0" err="1" smtClean="0"/>
              <a:t>I­­­</a:t>
            </a:r>
            <a:r>
              <a:rPr lang="en-US" baseline="-25000" dirty="0" err="1" smtClean="0"/>
              <a:t>sl</a:t>
            </a:r>
            <a:r>
              <a:rPr lang="en-US" baseline="-25000" dirty="0" smtClean="0"/>
              <a:t> </a:t>
            </a:r>
            <a:r>
              <a:rPr lang="en-US" dirty="0"/>
              <a:t>= </a:t>
            </a:r>
            <a:r>
              <a:rPr lang="en-US" dirty="0" smtClean="0"/>
              <a:t>2.2 </a:t>
            </a:r>
            <a:r>
              <a:rPr lang="en-US" dirty="0"/>
              <a:t>mA</a:t>
            </a:r>
          </a:p>
          <a:p>
            <a:pPr lvl="0">
              <a:buNone/>
            </a:pPr>
            <a:r>
              <a:rPr lang="en-US" dirty="0" err="1"/>
              <a:t>Năng</a:t>
            </a:r>
            <a:r>
              <a:rPr lang="en-US" dirty="0"/>
              <a:t> </a:t>
            </a:r>
            <a:r>
              <a:rPr lang="en-US" dirty="0" err="1"/>
              <a:t>lượng</a:t>
            </a:r>
            <a:r>
              <a:rPr lang="en-US" dirty="0"/>
              <a:t> 1 ngày </a:t>
            </a:r>
            <a:r>
              <a:rPr lang="en-US" dirty="0" err="1"/>
              <a:t>hoạt</a:t>
            </a:r>
            <a:r>
              <a:rPr lang="en-US" dirty="0"/>
              <a:t> </a:t>
            </a:r>
            <a:r>
              <a:rPr lang="en-US" dirty="0" err="1"/>
              <a:t>động</a:t>
            </a:r>
            <a:r>
              <a:rPr lang="en-US" dirty="0"/>
              <a:t> (</a:t>
            </a:r>
            <a:r>
              <a:rPr lang="en-US" dirty="0" err="1"/>
              <a:t>hiệu</a:t>
            </a:r>
            <a:r>
              <a:rPr lang="en-US" dirty="0"/>
              <a:t> </a:t>
            </a:r>
            <a:r>
              <a:rPr lang="en-US" dirty="0" err="1"/>
              <a:t>suất</a:t>
            </a:r>
            <a:r>
              <a:rPr lang="en-US" dirty="0"/>
              <a:t> </a:t>
            </a:r>
            <a:r>
              <a:rPr lang="en-US" dirty="0" err="1"/>
              <a:t>tăng</a:t>
            </a:r>
            <a:r>
              <a:rPr lang="en-US" dirty="0"/>
              <a:t> áp 90%):</a:t>
            </a:r>
          </a:p>
          <a:p>
            <a:pPr>
              <a:buNone/>
            </a:pPr>
            <a:r>
              <a:rPr lang="en-US" dirty="0"/>
              <a:t>	</a:t>
            </a:r>
            <a:r>
              <a:rPr lang="en-US" dirty="0" err="1" smtClean="0"/>
              <a:t>E</a:t>
            </a:r>
            <a:r>
              <a:rPr lang="en-US" baseline="-25000" dirty="0" err="1" smtClean="0"/>
              <a:t>sử</a:t>
            </a:r>
            <a:r>
              <a:rPr lang="en-US" baseline="-25000" dirty="0" smtClean="0"/>
              <a:t> </a:t>
            </a:r>
            <a:r>
              <a:rPr lang="en-US" baseline="-25000" dirty="0" err="1"/>
              <a:t>dụng</a:t>
            </a:r>
            <a:r>
              <a:rPr lang="en-US" dirty="0"/>
              <a:t> = 24 x (2.2 x 5 x 58 + 115 x 5 x 2) / 60 x 10</a:t>
            </a:r>
            <a:r>
              <a:rPr lang="en-US" baseline="30000" dirty="0"/>
              <a:t>-3</a:t>
            </a:r>
            <a:r>
              <a:rPr lang="en-US" dirty="0"/>
              <a:t> / 90%= 1.078 Wh.</a:t>
            </a:r>
          </a:p>
          <a:p>
            <a:pPr>
              <a:buNone/>
            </a:pPr>
            <a:r>
              <a:rPr lang="en-US" dirty="0" err="1"/>
              <a:t>Năng</a:t>
            </a:r>
            <a:r>
              <a:rPr lang="en-US" dirty="0"/>
              <a:t> </a:t>
            </a:r>
            <a:r>
              <a:rPr lang="en-US" dirty="0" err="1"/>
              <a:t>lượng</a:t>
            </a:r>
            <a:r>
              <a:rPr lang="en-US" dirty="0"/>
              <a:t> </a:t>
            </a:r>
            <a:r>
              <a:rPr lang="en-US" dirty="0" err="1"/>
              <a:t>sạc</a:t>
            </a:r>
            <a:r>
              <a:rPr lang="en-US" dirty="0"/>
              <a:t> pin (</a:t>
            </a:r>
            <a:r>
              <a:rPr lang="en-US" dirty="0" err="1"/>
              <a:t>giả</a:t>
            </a:r>
            <a:r>
              <a:rPr lang="en-US" dirty="0"/>
              <a:t> </a:t>
            </a:r>
            <a:r>
              <a:rPr lang="en-US" dirty="0" err="1"/>
              <a:t>sử</a:t>
            </a:r>
            <a:r>
              <a:rPr lang="en-US" dirty="0"/>
              <a:t> một ngày </a:t>
            </a:r>
            <a:r>
              <a:rPr lang="en-US" dirty="0" err="1"/>
              <a:t>nắng</a:t>
            </a:r>
            <a:r>
              <a:rPr lang="en-US" dirty="0"/>
              <a:t> 8 giờ, </a:t>
            </a:r>
            <a:r>
              <a:rPr lang="en-US" dirty="0" err="1"/>
              <a:t>hiệu</a:t>
            </a:r>
            <a:r>
              <a:rPr lang="en-US" dirty="0"/>
              <a:t> </a:t>
            </a:r>
            <a:r>
              <a:rPr lang="en-US" dirty="0" err="1"/>
              <a:t>suất</a:t>
            </a:r>
            <a:r>
              <a:rPr lang="en-US" dirty="0"/>
              <a:t> </a:t>
            </a:r>
            <a:r>
              <a:rPr lang="en-US" dirty="0" err="1"/>
              <a:t>sạc</a:t>
            </a:r>
            <a:r>
              <a:rPr lang="en-US" dirty="0"/>
              <a:t> 50%):</a:t>
            </a:r>
          </a:p>
          <a:p>
            <a:pPr>
              <a:buNone/>
            </a:pPr>
            <a:r>
              <a:rPr lang="en-US" dirty="0"/>
              <a:t>		</a:t>
            </a:r>
            <a:r>
              <a:rPr lang="en-US" dirty="0" err="1"/>
              <a:t>E</a:t>
            </a:r>
            <a:r>
              <a:rPr lang="en-US" baseline="-25000" dirty="0" err="1"/>
              <a:t>sạc</a:t>
            </a:r>
            <a:r>
              <a:rPr lang="en-US" baseline="-25000" dirty="0"/>
              <a:t> </a:t>
            </a:r>
            <a:r>
              <a:rPr lang="en-US" dirty="0"/>
              <a:t>= 8 x 2 x 50% = 8Wh</a:t>
            </a:r>
          </a:p>
          <a:p>
            <a:pPr>
              <a:buNone/>
            </a:pPr>
            <a:r>
              <a:rPr lang="en-US" dirty="0" err="1"/>
              <a:t>Năng</a:t>
            </a:r>
            <a:r>
              <a:rPr lang="en-US" dirty="0"/>
              <a:t> </a:t>
            </a:r>
            <a:r>
              <a:rPr lang="en-US" dirty="0" err="1"/>
              <a:t>lượng</a:t>
            </a:r>
            <a:r>
              <a:rPr lang="en-US" dirty="0"/>
              <a:t> pin</a:t>
            </a:r>
            <a:r>
              <a:rPr lang="en-US" dirty="0" smtClean="0"/>
              <a:t>: </a:t>
            </a:r>
            <a:r>
              <a:rPr lang="en-US" dirty="0"/>
              <a:t>	</a:t>
            </a:r>
            <a:r>
              <a:rPr lang="en-US" dirty="0" err="1"/>
              <a:t>E</a:t>
            </a:r>
            <a:r>
              <a:rPr lang="en-US" baseline="-25000" dirty="0" err="1"/>
              <a:t>pin</a:t>
            </a:r>
            <a:r>
              <a:rPr lang="en-US" dirty="0"/>
              <a:t> = 3.7 x 1.8 = 6.66 W.</a:t>
            </a:r>
          </a:p>
          <a:p>
            <a:pPr lvl="0">
              <a:buNone/>
            </a:pPr>
            <a:r>
              <a:rPr lang="en-US" dirty="0"/>
              <a:t>Pin có thể </a:t>
            </a:r>
            <a:r>
              <a:rPr lang="en-US" dirty="0" err="1"/>
              <a:t>nuôi</a:t>
            </a:r>
            <a:r>
              <a:rPr lang="en-US" dirty="0"/>
              <a:t> </a:t>
            </a:r>
            <a:r>
              <a:rPr lang="en-US" dirty="0" err="1"/>
              <a:t>thiết</a:t>
            </a:r>
            <a:r>
              <a:rPr lang="en-US" dirty="0"/>
              <a:t> bị trong hơn 6 ngày (6.66 / 1.078 = 6.178) liên </a:t>
            </a:r>
            <a:r>
              <a:rPr lang="en-US" dirty="0" err="1"/>
              <a:t>tục</a:t>
            </a:r>
            <a:r>
              <a:rPr lang="en-US" dirty="0"/>
              <a:t>, và chỉ cần </a:t>
            </a:r>
            <a:r>
              <a:rPr lang="en-US" dirty="0" err="1"/>
              <a:t>nắng</a:t>
            </a:r>
            <a:r>
              <a:rPr lang="en-US" dirty="0"/>
              <a:t> </a:t>
            </a:r>
            <a:r>
              <a:rPr lang="en-US" dirty="0" err="1"/>
              <a:t>khoảng</a:t>
            </a:r>
            <a:r>
              <a:rPr lang="en-US" dirty="0"/>
              <a:t> 7 giờ (6.66W / 8W * 8h = 6.66h) pin </a:t>
            </a:r>
            <a:r>
              <a:rPr lang="en-US" dirty="0" err="1"/>
              <a:t>sẽ</a:t>
            </a:r>
            <a:r>
              <a:rPr lang="en-US" dirty="0"/>
              <a:t> được </a:t>
            </a:r>
            <a:r>
              <a:rPr lang="en-US" dirty="0" err="1"/>
              <a:t>nạp</a:t>
            </a:r>
            <a:r>
              <a:rPr lang="en-US" dirty="0"/>
              <a:t> đầy điện.</a:t>
            </a:r>
          </a:p>
          <a:p>
            <a:pPr algn="just">
              <a:buNone/>
            </a:pPr>
            <a:r>
              <a:rPr lang="en-US" dirty="0" smtClean="0">
                <a:sym typeface="Wingdings" panose="05000000000000000000" pitchFamily="2" charset="2"/>
              </a:rPr>
              <a:t> V</a:t>
            </a:r>
            <a:r>
              <a:rPr lang="en-US" dirty="0" smtClean="0"/>
              <a:t>ới </a:t>
            </a:r>
            <a:r>
              <a:rPr lang="en-US" dirty="0"/>
              <a:t>các thông số này, </a:t>
            </a:r>
            <a:r>
              <a:rPr lang="en-US" dirty="0" err="1"/>
              <a:t>thiết</a:t>
            </a:r>
            <a:r>
              <a:rPr lang="en-US" dirty="0"/>
              <a:t> bị có thể </a:t>
            </a:r>
            <a:r>
              <a:rPr lang="en-US" dirty="0" err="1"/>
              <a:t>hoạt</a:t>
            </a:r>
            <a:r>
              <a:rPr lang="en-US" dirty="0"/>
              <a:t> </a:t>
            </a:r>
            <a:r>
              <a:rPr lang="en-US" dirty="0" err="1"/>
              <a:t>động</a:t>
            </a:r>
            <a:r>
              <a:rPr lang="en-US" dirty="0"/>
              <a:t> trong thời </a:t>
            </a:r>
            <a:r>
              <a:rPr lang="en-US" dirty="0" err="1"/>
              <a:t>gian</a:t>
            </a:r>
            <a:r>
              <a:rPr lang="en-US" dirty="0"/>
              <a:t> dài mà không cần </a:t>
            </a:r>
            <a:r>
              <a:rPr lang="en-US" dirty="0" err="1"/>
              <a:t>sạc</a:t>
            </a:r>
            <a:r>
              <a:rPr lang="en-US" dirty="0"/>
              <a:t> pin.</a:t>
            </a:r>
            <a:endParaRPr lang="en-US" dirty="0"/>
          </a:p>
        </p:txBody>
      </p:sp>
      <p:sp>
        <p:nvSpPr>
          <p:cNvPr id="10" name="Content Placeholder 2"/>
          <p:cNvSpPr>
            <a:spLocks noGrp="1"/>
          </p:cNvSpPr>
          <p:nvPr/>
        </p:nvSpPr>
        <p:spPr>
          <a:xfrm>
            <a:off x="1341783" y="631784"/>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Thiết</a:t>
            </a:r>
            <a:r>
              <a:rPr lang="en-US" sz="2800" dirty="0"/>
              <a:t> </a:t>
            </a:r>
            <a:r>
              <a:rPr lang="en-US" sz="2800" dirty="0" err="1"/>
              <a:t>kế</a:t>
            </a:r>
            <a:r>
              <a:rPr lang="en-US" sz="2800" dirty="0"/>
              <a:t> </a:t>
            </a:r>
            <a:r>
              <a:rPr lang="en-US" sz="2800" dirty="0" err="1"/>
              <a:t>thiết</a:t>
            </a:r>
            <a:r>
              <a:rPr lang="en-US" sz="2800" dirty="0"/>
              <a:t> bị</a:t>
            </a:r>
            <a:endParaRPr lang="en-US"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5471949"/>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ctrTitle" idx="4294967295"/>
          </p:nvPr>
        </p:nvSpPr>
        <p:spPr>
          <a:xfrm>
            <a:off x="3222784" y="496112"/>
            <a:ext cx="5919787" cy="1942238"/>
          </a:xfrm>
          <a:prstGeom prst="rect">
            <a:avLst/>
          </a:prstGeom>
          <a:noFill/>
          <a:ln>
            <a:noFill/>
          </a:ln>
        </p:spPr>
        <p:txBody>
          <a:bodyPr lIns="91425" tIns="91425" rIns="91425" bIns="91425" anchor="b" anchorCtr="0">
            <a:noAutofit/>
          </a:bodyPr>
          <a:lstStyle/>
          <a:p>
            <a:pPr lvl="0">
              <a:spcBef>
                <a:spcPts val="0"/>
              </a:spcBef>
              <a:buNone/>
            </a:pPr>
            <a:r>
              <a:rPr lang="en" sz="10000" dirty="0"/>
              <a:t>HELLO!</a:t>
            </a:r>
          </a:p>
        </p:txBody>
      </p:sp>
      <p:sp>
        <p:nvSpPr>
          <p:cNvPr id="468" name="Shape 468"/>
          <p:cNvSpPr txBox="1">
            <a:spLocks noGrp="1"/>
          </p:cNvSpPr>
          <p:nvPr>
            <p:ph type="subTitle" idx="4294967295"/>
          </p:nvPr>
        </p:nvSpPr>
        <p:spPr>
          <a:xfrm>
            <a:off x="3222783" y="2364661"/>
            <a:ext cx="5919787" cy="1934965"/>
          </a:xfrm>
          <a:prstGeom prst="rect">
            <a:avLst/>
          </a:prstGeom>
          <a:noFill/>
          <a:ln>
            <a:noFill/>
          </a:ln>
        </p:spPr>
        <p:txBody>
          <a:bodyPr lIns="91425" tIns="91425" rIns="91425" bIns="91425" anchor="t" anchorCtr="0">
            <a:noAutofit/>
          </a:bodyPr>
          <a:lstStyle/>
          <a:p>
            <a:pPr lvl="0" algn="ctr" rtl="0">
              <a:spcBef>
                <a:spcPts val="0"/>
              </a:spcBef>
              <a:buNone/>
            </a:pPr>
            <a:r>
              <a:rPr lang="en" sz="3600" b="1" dirty="0" smtClean="0"/>
              <a:t>Sinh viên Phan Đình Tùng</a:t>
            </a:r>
            <a:endParaRPr lang="en" sz="3600" b="1" dirty="0"/>
          </a:p>
          <a:p>
            <a:pPr lvl="0" algn="ctr" rtl="0">
              <a:spcBef>
                <a:spcPts val="0"/>
              </a:spcBef>
              <a:buClr>
                <a:schemeClr val="dk1"/>
              </a:buClr>
              <a:buSzPct val="55000"/>
              <a:buFont typeface="Arial"/>
              <a:buNone/>
            </a:pPr>
            <a:r>
              <a:rPr lang="en-US" dirty="0" smtClean="0"/>
              <a:t>LỚP : 14T3</a:t>
            </a:r>
            <a:endParaRPr lang="en-US" dirty="0"/>
          </a:p>
          <a:p>
            <a:pPr lvl="0" algn="ctr">
              <a:spcBef>
                <a:spcPts val="0"/>
              </a:spcBef>
              <a:buClr>
                <a:schemeClr val="dk1"/>
              </a:buClr>
              <a:buSzPct val="55000"/>
              <a:buNone/>
            </a:pPr>
            <a:r>
              <a:rPr lang="en-US" dirty="0" smtClean="0"/>
              <a:t>MSSV: </a:t>
            </a:r>
            <a:r>
              <a:rPr lang="en-US" dirty="0"/>
              <a:t>102140165</a:t>
            </a:r>
          </a:p>
          <a:p>
            <a:pPr lvl="0" algn="ctr">
              <a:spcBef>
                <a:spcPts val="0"/>
              </a:spcBef>
              <a:buClr>
                <a:schemeClr val="dk1"/>
              </a:buClr>
              <a:buSzPct val="55000"/>
              <a:buNone/>
            </a:pPr>
            <a:r>
              <a:rPr lang="en-US" dirty="0" smtClean="0"/>
              <a:t>KHOA: </a:t>
            </a:r>
            <a:r>
              <a:rPr lang="en-US" dirty="0"/>
              <a:t>CÔNG NGHÊ THÔNG TIN</a:t>
            </a:r>
          </a:p>
          <a:p>
            <a:pPr lvl="0" algn="ctr">
              <a:spcBef>
                <a:spcPts val="0"/>
              </a:spcBef>
              <a:buClr>
                <a:schemeClr val="dk1"/>
              </a:buClr>
              <a:buSzPct val="55000"/>
              <a:buNone/>
            </a:pPr>
            <a:r>
              <a:rPr lang="en-US" dirty="0"/>
              <a:t>CHUYÊN NGÀNH: HÊ THỐNG NHÚNG</a:t>
            </a:r>
          </a:p>
          <a:p>
            <a:pPr lvl="0" algn="ctr" rtl="0">
              <a:spcBef>
                <a:spcPts val="0"/>
              </a:spcBef>
              <a:buClr>
                <a:schemeClr val="dk1"/>
              </a:buClr>
              <a:buSzPct val="55000"/>
              <a:buFont typeface="Arial"/>
              <a:buNone/>
            </a:pPr>
            <a:endParaRPr lang="en" dirty="0" smtClean="0"/>
          </a:p>
          <a:p>
            <a:pPr lvl="0" algn="ctr">
              <a:spcBef>
                <a:spcPts val="0"/>
              </a:spcBef>
              <a:buNone/>
            </a:pPr>
            <a:endParaRPr sz="3600" b="1" dirty="0"/>
          </a:p>
        </p:txBody>
      </p:sp>
      <p:pic>
        <p:nvPicPr>
          <p:cNvPr id="4"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5146" t="57137" r="52443" b="1292"/>
          <a:stretch/>
        </p:blipFill>
        <p:spPr>
          <a:xfrm>
            <a:off x="451000" y="496112"/>
            <a:ext cx="2771784" cy="4076566"/>
          </a:xfrm>
          <a:prstGeom prst="rect">
            <a:avLst/>
          </a:prstGeom>
          <a:noFill/>
          <a:ln w="12700">
            <a:solidFill>
              <a:schemeClr val="tx1"/>
            </a:solidFill>
          </a:ln>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err="1">
                <a:latin typeface="Source Sans Pro" panose="020B0604020202020204" charset="0"/>
              </a:rPr>
              <a:t>Triển</a:t>
            </a:r>
            <a:r>
              <a:rPr lang="en-US" sz="4400" dirty="0">
                <a:latin typeface="Source Sans Pro" panose="020B0604020202020204" charset="0"/>
              </a:rPr>
              <a:t> </a:t>
            </a:r>
            <a:r>
              <a:rPr lang="en-US" sz="4400" dirty="0" err="1" smtClean="0">
                <a:latin typeface="Source Sans Pro" panose="020B0604020202020204" charset="0"/>
              </a:rPr>
              <a:t>khai</a:t>
            </a:r>
            <a:r>
              <a:rPr lang="en-US" sz="4400" dirty="0" smtClean="0">
                <a:latin typeface="Source Sans Pro" panose="020B0604020202020204" charset="0"/>
              </a:rPr>
              <a:t/>
            </a:r>
            <a:br>
              <a:rPr lang="en-US" sz="4400" dirty="0" smtClean="0">
                <a:latin typeface="Source Sans Pro" panose="020B0604020202020204" charset="0"/>
              </a:rPr>
            </a:br>
            <a:r>
              <a:rPr lang="en-US" sz="4400" dirty="0" smtClean="0">
                <a:latin typeface="Source Sans Pro" panose="020B0604020202020204" charset="0"/>
              </a:rPr>
              <a:t>và kết </a:t>
            </a:r>
            <a:r>
              <a:rPr lang="en-US" sz="4400" dirty="0">
                <a:latin typeface="Source Sans Pro" panose="020B0604020202020204" charset="0"/>
              </a:rPr>
              <a:t>quả</a:t>
            </a: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4</a:t>
            </a:r>
            <a:endParaRPr lang="en" sz="12000" b="1" dirty="0">
              <a:solidFill>
                <a:srgbClr val="3C78D8"/>
              </a:solidFill>
              <a:latin typeface="Oswald"/>
              <a:ea typeface="Oswald"/>
              <a:cs typeface="Oswald"/>
              <a:sym typeface="Oswald"/>
            </a:endParaRPr>
          </a:p>
        </p:txBody>
      </p:sp>
      <p:grpSp>
        <p:nvGrpSpPr>
          <p:cNvPr id="14" name="Group 13"/>
          <p:cNvGrpSpPr/>
          <p:nvPr/>
        </p:nvGrpSpPr>
        <p:grpSpPr>
          <a:xfrm>
            <a:off x="1923749" y="2537760"/>
            <a:ext cx="1435608" cy="143560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73986" y="2561408"/>
            <a:ext cx="1252728" cy="125272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573986" y="1208339"/>
            <a:ext cx="1252728" cy="1252728"/>
            <a:chOff x="7233228" y="3095614"/>
            <a:chExt cx="1252728" cy="1252728"/>
          </a:xfrm>
        </p:grpSpPr>
        <p:sp>
          <p:nvSpPr>
            <p:cNvPr id="21" name="Shape 537"/>
            <p:cNvSpPr/>
            <p:nvPr/>
          </p:nvSpPr>
          <p:spPr>
            <a:xfrm rot="5400000">
              <a:off x="7233228" y="3095614"/>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22" name="Picture 4" descr="Káº¿t quáº£ hÃ¬nh áº£nh cho icon ideas"/>
            <p:cNvPicPr>
              <a:picLocks noChangeAspect="1" noChangeArrowheads="1"/>
            </p:cNvPicPr>
            <p:nvPr/>
          </p:nvPicPr>
          <p:blipFill rotWithShape="1">
            <a:blip r:embed="rId5">
              <a:extLst>
                <a:ext uri="{28A0092B-C50C-407E-A947-70E740481C1C}">
                  <a14:useLocalDpi xmlns:a14="http://schemas.microsoft.com/office/drawing/2010/main" val="0"/>
                </a:ext>
              </a:extLst>
            </a:blip>
            <a:srcRect l="12431" r="10714"/>
            <a:stretch/>
          </p:blipFill>
          <p:spPr bwMode="auto">
            <a:xfrm>
              <a:off x="7285511" y="3125266"/>
              <a:ext cx="1154906" cy="119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1923750" y="751139"/>
            <a:ext cx="1709928" cy="1709928"/>
            <a:chOff x="8585568" y="2654235"/>
            <a:chExt cx="1709928" cy="1709928"/>
          </a:xfrm>
        </p:grpSpPr>
        <p:sp>
          <p:nvSpPr>
            <p:cNvPr id="24"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25" name="Picture 6" descr="Káº¿t quáº£ hÃ¬nh áº£nh cho icon technolog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442593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114826"/>
            <a:ext cx="4945244" cy="3140897"/>
          </a:xfrm>
          <a:prstGeom prst="rect">
            <a:avLst/>
          </a:prstGeom>
        </p:spPr>
      </p:pic>
      <p:sp>
        <p:nvSpPr>
          <p:cNvPr id="726" name="Shape 726"/>
          <p:cNvSpPr/>
          <p:nvPr/>
        </p:nvSpPr>
        <p:spPr>
          <a:xfrm>
            <a:off x="3656584" y="897308"/>
            <a:ext cx="5393412" cy="414471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Bản đồ</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Hiển thị hình ảnh bản đồ Đà Nẵng lẫn Việt Nam.</a:t>
            </a:r>
          </a:p>
          <a:p>
            <a:pPr lvl="0" rtl="0">
              <a:spcBef>
                <a:spcPts val="0"/>
              </a:spcBef>
              <a:buNone/>
            </a:pPr>
            <a:r>
              <a:rPr lang="en" dirty="0" smtClean="0"/>
              <a:t>Hình bên cạnh là hình ảnh bản đồ khu vực xung quanh trường Đại học Bách Khoa</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2500612860"/>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2"/>
            <a:ext cx="4945244" cy="2849607"/>
          </a:xfrm>
          <a:prstGeom prst="rect">
            <a:avLst/>
          </a:prstGeom>
        </p:spPr>
      </p:pic>
      <p:sp>
        <p:nvSpPr>
          <p:cNvPr id="726" name="Shape 726"/>
          <p:cNvSpPr/>
          <p:nvPr/>
        </p:nvSpPr>
        <p:spPr>
          <a:xfrm>
            <a:off x="3656584" y="1093862"/>
            <a:ext cx="5393412" cy="376869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Tìm kiếm</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Hiển thị kết quả tìm kiếm sau khi nhấn enter ô nhập từ tìm kiếm. Khi chọn đôi tượng tìm được, bản đồ sẽ phóng đến vị trí đối tượng được chọn.</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668" y="1295101"/>
            <a:ext cx="4945244" cy="2829224"/>
          </a:xfrm>
          <a:prstGeom prst="rect">
            <a:avLst/>
          </a:prstGeom>
        </p:spPr>
      </p:pic>
    </p:spTree>
    <p:extLst>
      <p:ext uri="{BB962C8B-B14F-4D97-AF65-F5344CB8AC3E}">
        <p14:creationId xmlns:p14="http://schemas.microsoft.com/office/powerpoint/2010/main" val="46301864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4" cy="2780342"/>
          </a:xfrm>
          <a:prstGeom prst="rect">
            <a:avLst/>
          </a:prstGeom>
        </p:spPr>
      </p:pic>
      <p:sp>
        <p:nvSpPr>
          <p:cNvPr id="726" name="Shape 726"/>
          <p:cNvSpPr/>
          <p:nvPr/>
        </p:nvSpPr>
        <p:spPr>
          <a:xfrm>
            <a:off x="3656584" y="1079500"/>
            <a:ext cx="5393412" cy="371792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634216"/>
            <a:ext cx="3575399" cy="3163209"/>
          </a:xfrm>
          <a:prstGeom prst="rect">
            <a:avLst/>
          </a:prstGeom>
          <a:noFill/>
          <a:ln>
            <a:noFill/>
          </a:ln>
        </p:spPr>
        <p:txBody>
          <a:bodyPr lIns="91425" tIns="91425" rIns="91425" bIns="91425" anchor="b" anchorCtr="0">
            <a:noAutofit/>
          </a:bodyPr>
          <a:lstStyle/>
          <a:p>
            <a:pPr lvl="0">
              <a:spcBef>
                <a:spcPts val="0"/>
              </a:spcBef>
              <a:buNone/>
            </a:pPr>
            <a:r>
              <a:rPr lang="vi-VN" sz="3200" b="1" dirty="0" smtClean="0">
                <a:solidFill>
                  <a:srgbClr val="FFFFFF"/>
                </a:solidFill>
                <a:latin typeface="Source Sans Pro" panose="020B0604020202020204" charset="0"/>
                <a:ea typeface="Oswald"/>
                <a:cs typeface="Oswald"/>
                <a:sym typeface="Oswald"/>
              </a:rPr>
              <a:t>Xem tình hình mực nước trên bản đồ</a:t>
            </a:r>
            <a:endParaRPr lang="en" sz="3200" b="1" dirty="0">
              <a:solidFill>
                <a:srgbClr val="FFFFFF"/>
              </a:solidFill>
              <a:latin typeface="Source Sans Pro" panose="020B0604020202020204" charset="0"/>
              <a:ea typeface="Oswald"/>
              <a:cs typeface="Oswald"/>
              <a:sym typeface="Oswald"/>
            </a:endParaRPr>
          </a:p>
          <a:p>
            <a:pPr lvl="0">
              <a:spcBef>
                <a:spcPts val="0"/>
              </a:spcBef>
              <a:buNone/>
            </a:pPr>
            <a:r>
              <a:rPr lang="en-US" dirty="0" err="1" smtClean="0"/>
              <a:t>Cảm</a:t>
            </a:r>
            <a:r>
              <a:rPr lang="en-US" dirty="0" smtClean="0"/>
              <a:t> </a:t>
            </a:r>
            <a:r>
              <a:rPr lang="en-US" dirty="0"/>
              <a:t>biến trên bản đồ </a:t>
            </a:r>
            <a:r>
              <a:rPr lang="en-US" dirty="0" err="1"/>
              <a:t>sẽ</a:t>
            </a:r>
            <a:r>
              <a:rPr lang="en-US" dirty="0"/>
              <a:t> được thể hiện </a:t>
            </a:r>
            <a:r>
              <a:rPr lang="en-US" dirty="0" err="1"/>
              <a:t>bằng</a:t>
            </a:r>
            <a:r>
              <a:rPr lang="en-US" dirty="0"/>
              <a:t> tên và hình tròn </a:t>
            </a:r>
            <a:r>
              <a:rPr lang="en-US" dirty="0" err="1"/>
              <a:t>màu</a:t>
            </a:r>
            <a:r>
              <a:rPr lang="en-US" dirty="0"/>
              <a:t> </a:t>
            </a:r>
            <a:r>
              <a:rPr lang="en-US" dirty="0" err="1"/>
              <a:t>đỏ</a:t>
            </a:r>
            <a:r>
              <a:rPr lang="en-US" dirty="0"/>
              <a:t> thể hiện </a:t>
            </a:r>
            <a:r>
              <a:rPr lang="en-US" dirty="0" err="1"/>
              <a:t>mực</a:t>
            </a:r>
            <a:r>
              <a:rPr lang="en-US" dirty="0"/>
              <a:t> </a:t>
            </a:r>
            <a:r>
              <a:rPr lang="en-US" dirty="0" err="1"/>
              <a:t>nước</a:t>
            </a:r>
            <a:r>
              <a:rPr lang="en-US" dirty="0"/>
              <a:t> hiện tại ở mỗi </a:t>
            </a:r>
            <a:r>
              <a:rPr lang="en-US" dirty="0" err="1"/>
              <a:t>cảm</a:t>
            </a:r>
            <a:r>
              <a:rPr lang="en-US" dirty="0"/>
              <a:t> biến. </a:t>
            </a:r>
            <a:r>
              <a:rPr lang="en-US" dirty="0" err="1"/>
              <a:t>Màu</a:t>
            </a:r>
            <a:r>
              <a:rPr lang="en-US" dirty="0"/>
              <a:t> </a:t>
            </a:r>
            <a:r>
              <a:rPr lang="en-US" dirty="0" err="1"/>
              <a:t>đỏ</a:t>
            </a:r>
            <a:r>
              <a:rPr lang="en-US" dirty="0"/>
              <a:t> </a:t>
            </a:r>
            <a:r>
              <a:rPr lang="en-US" dirty="0" err="1"/>
              <a:t>sẽ</a:t>
            </a:r>
            <a:r>
              <a:rPr lang="en-US" dirty="0"/>
              <a:t> càng </a:t>
            </a:r>
            <a:r>
              <a:rPr lang="en-US" dirty="0" err="1"/>
              <a:t>lớn</a:t>
            </a:r>
            <a:r>
              <a:rPr lang="en-US" dirty="0"/>
              <a:t> nếu </a:t>
            </a:r>
            <a:r>
              <a:rPr lang="en-US" dirty="0" err="1"/>
              <a:t>tỉ</a:t>
            </a:r>
            <a:r>
              <a:rPr lang="en-US" dirty="0"/>
              <a:t> </a:t>
            </a:r>
            <a:r>
              <a:rPr lang="en-US" dirty="0" err="1"/>
              <a:t>lệ</a:t>
            </a:r>
            <a:r>
              <a:rPr lang="en-US" dirty="0"/>
              <a:t> </a:t>
            </a:r>
            <a:r>
              <a:rPr lang="en-US" dirty="0" err="1"/>
              <a:t>mực</a:t>
            </a:r>
            <a:r>
              <a:rPr lang="en-US" dirty="0"/>
              <a:t> </a:t>
            </a:r>
            <a:r>
              <a:rPr lang="en-US" dirty="0" err="1"/>
              <a:t>nước</a:t>
            </a:r>
            <a:r>
              <a:rPr lang="en-US" dirty="0"/>
              <a:t> tại vị trí đó với </a:t>
            </a:r>
            <a:r>
              <a:rPr lang="en-US" dirty="0" err="1"/>
              <a:t>mực</a:t>
            </a:r>
            <a:r>
              <a:rPr lang="en-US" dirty="0"/>
              <a:t> </a:t>
            </a:r>
            <a:r>
              <a:rPr lang="en-US" dirty="0" err="1"/>
              <a:t>nước</a:t>
            </a:r>
            <a:r>
              <a:rPr lang="en-US" dirty="0"/>
              <a:t> tối </a:t>
            </a:r>
            <a:r>
              <a:rPr lang="en-US" dirty="0" err="1"/>
              <a:t>đa</a:t>
            </a:r>
            <a:r>
              <a:rPr lang="en-US" dirty="0"/>
              <a:t> của </a:t>
            </a:r>
            <a:r>
              <a:rPr lang="en-US" dirty="0" err="1"/>
              <a:t>thiết</a:t>
            </a:r>
            <a:r>
              <a:rPr lang="en-US" dirty="0"/>
              <a:t> bị càng </a:t>
            </a:r>
            <a:r>
              <a:rPr lang="en-US" dirty="0" err="1" smtClean="0"/>
              <a:t>lớn</a:t>
            </a:r>
            <a:r>
              <a:rPr lang="en-US" dirty="0" smtClean="0"/>
              <a:t>.</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63" y="1295103"/>
            <a:ext cx="4945243" cy="2780342"/>
          </a:xfrm>
          <a:prstGeom prst="rect">
            <a:avLst/>
          </a:prstGeom>
        </p:spPr>
      </p:pic>
    </p:spTree>
    <p:extLst>
      <p:ext uri="{BB962C8B-B14F-4D97-AF65-F5344CB8AC3E}">
        <p14:creationId xmlns:p14="http://schemas.microsoft.com/office/powerpoint/2010/main" val="157592819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4" cy="2780342"/>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Đăng ký nhận thông báo</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Chọn Đăng ký nhận thông báo khi chọn đối tượng trên bản đồ, nhập email để đăng ký nhận thông báo</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2912492320"/>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3" cy="2780342"/>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Tìm đường đi</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Kết quả tìm đường đi sau khi chọn điểm đầu và điểm đích. Kết quả hiển thị nhanh và chính xác. </a:t>
            </a:r>
            <a:r>
              <a:rPr lang="en" dirty="0" smtClean="0"/>
              <a:t>Tuân theo đúng luật giao thông.</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4051489557"/>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3" cy="2780341"/>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0"/>
            <a:ext cx="3575399" cy="2971819"/>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Đăng ký thiết bị mới</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Đăng ký thiết bị mới trợ giúp cho nhân viên đăng ký mới thiết bị. Xong, để đăng ký mới thiết bị còn phải thực hiện nhiều bước phức tạp khác, đây chỉ là bước đầu.</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3593698554"/>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8" name="Shape 728"/>
          <p:cNvSpPr txBox="1">
            <a:spLocks noGrp="1"/>
          </p:cNvSpPr>
          <p:nvPr>
            <p:ph type="body" idx="4294967295"/>
          </p:nvPr>
        </p:nvSpPr>
        <p:spPr>
          <a:xfrm>
            <a:off x="2786450" y="638155"/>
            <a:ext cx="3575399" cy="638195"/>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chemeClr val="tx1"/>
                </a:solidFill>
                <a:latin typeface="Source Sans Pro" panose="020B0604020202020204" charset="0"/>
                <a:ea typeface="Oswald"/>
                <a:cs typeface="Oswald"/>
                <a:sym typeface="Oswald"/>
              </a:rPr>
              <a:t>Hình ảnh thiết bị</a:t>
            </a:r>
            <a:endParaRPr lang="en" sz="3200" b="1" dirty="0">
              <a:solidFill>
                <a:schemeClr val="tx1"/>
              </a:solidFill>
              <a:latin typeface="Source Sans Pro" panose="020B0604020202020204" charset="0"/>
              <a:ea typeface="Oswald"/>
              <a:cs typeface="Oswald"/>
              <a:sym typeface="Oswald"/>
            </a:endParaRPr>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6" name="Picture 5"/>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1081" r="21379"/>
          <a:stretch/>
        </p:blipFill>
        <p:spPr bwMode="auto">
          <a:xfrm>
            <a:off x="-28575" y="1591945"/>
            <a:ext cx="3314701" cy="323596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4523" t="7359" r="19400"/>
          <a:stretch/>
        </p:blipFill>
        <p:spPr bwMode="auto">
          <a:xfrm>
            <a:off x="3286126" y="1591945"/>
            <a:ext cx="3409950" cy="3235960"/>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7" cstate="print">
            <a:extLst>
              <a:ext uri="{28A0092B-C50C-407E-A947-70E740481C1C}">
                <a14:useLocalDpi xmlns:a14="http://schemas.microsoft.com/office/drawing/2010/main" val="0"/>
              </a:ext>
            </a:extLst>
          </a:blip>
          <a:srcRect l="9534" t="18959" r="10755" b="2420"/>
          <a:stretch/>
        </p:blipFill>
        <p:spPr bwMode="auto">
          <a:xfrm>
            <a:off x="6715126" y="638155"/>
            <a:ext cx="2450952" cy="4517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977412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3233275" y="3190876"/>
            <a:ext cx="5214599" cy="1525160"/>
          </a:xfrm>
          <a:prstGeom prst="rect">
            <a:avLst/>
          </a:prstGeom>
        </p:spPr>
        <p:txBody>
          <a:bodyPr lIns="91425" tIns="91425" rIns="91425" bIns="91425" anchor="b" anchorCtr="0">
            <a:noAutofit/>
          </a:bodyPr>
          <a:lstStyle/>
          <a:p>
            <a:r>
              <a:rPr lang="en-US" sz="4400" dirty="0" smtClean="0">
                <a:latin typeface="Source Sans Pro" panose="020B0604020202020204" charset="0"/>
              </a:rPr>
              <a:t>Kết </a:t>
            </a:r>
            <a:r>
              <a:rPr lang="en-US" sz="4400" dirty="0" err="1" smtClean="0">
                <a:latin typeface="Source Sans Pro" panose="020B0604020202020204" charset="0"/>
              </a:rPr>
              <a:t>luận</a:t>
            </a:r>
            <a:r>
              <a:rPr lang="en-US" sz="4400" dirty="0" smtClean="0">
                <a:latin typeface="Source Sans Pro" panose="020B0604020202020204" charset="0"/>
              </a:rPr>
              <a:t> và</a:t>
            </a:r>
            <a:br>
              <a:rPr lang="en-US" sz="4400" dirty="0" smtClean="0">
                <a:latin typeface="Source Sans Pro" panose="020B0604020202020204" charset="0"/>
              </a:rPr>
            </a:br>
            <a:r>
              <a:rPr lang="en-US" sz="4400" dirty="0" smtClean="0">
                <a:latin typeface="Source Sans Pro" panose="020B0604020202020204" charset="0"/>
              </a:rPr>
              <a:t>hướng </a:t>
            </a:r>
            <a:r>
              <a:rPr lang="en-US" sz="4400" dirty="0" err="1" smtClean="0">
                <a:latin typeface="Source Sans Pro" panose="020B0604020202020204" charset="0"/>
              </a:rPr>
              <a:t>phát</a:t>
            </a:r>
            <a:r>
              <a:rPr lang="en-US" sz="4400" dirty="0" smtClean="0">
                <a:latin typeface="Source Sans Pro" panose="020B0604020202020204" charset="0"/>
              </a:rPr>
              <a:t> </a:t>
            </a:r>
            <a:r>
              <a:rPr lang="en-US" sz="4400" dirty="0" err="1" smtClean="0">
                <a:latin typeface="Source Sans Pro" panose="020B0604020202020204" charset="0"/>
              </a:rPr>
              <a:t>triển</a:t>
            </a:r>
            <a:endParaRPr lang="en-US" sz="4400" dirty="0">
              <a:latin typeface="Source Sans Pro" panose="020B0604020202020204" charset="0"/>
            </a:endParaRPr>
          </a:p>
        </p:txBody>
      </p:sp>
      <p:grpSp>
        <p:nvGrpSpPr>
          <p:cNvPr id="26" name="Group 25"/>
          <p:cNvGrpSpPr/>
          <p:nvPr/>
        </p:nvGrpSpPr>
        <p:grpSpPr>
          <a:xfrm>
            <a:off x="368482" y="791986"/>
            <a:ext cx="1940868" cy="1706699"/>
            <a:chOff x="6660559" y="2657464"/>
            <a:chExt cx="1940868" cy="1706699"/>
          </a:xfrm>
        </p:grpSpPr>
        <p:sp>
          <p:nvSpPr>
            <p:cNvPr id="27"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28"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2293491" y="788757"/>
            <a:ext cx="1709928" cy="1709928"/>
            <a:chOff x="8585568" y="2654235"/>
            <a:chExt cx="1709928" cy="1709928"/>
          </a:xfrm>
        </p:grpSpPr>
        <p:sp>
          <p:nvSpPr>
            <p:cNvPr id="30"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31"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483952" y="2597135"/>
            <a:ext cx="1709928" cy="1709928"/>
            <a:chOff x="6776029" y="4462613"/>
            <a:chExt cx="1709928" cy="1709928"/>
          </a:xfrm>
        </p:grpSpPr>
        <p:sp>
          <p:nvSpPr>
            <p:cNvPr id="33"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34" name="Picture 8" descr="Káº¿t quáº£ hÃ¬nh áº£nh cho icon syste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2292232" y="2597136"/>
            <a:ext cx="1709928" cy="1709928"/>
            <a:chOff x="8584309" y="4462614"/>
            <a:chExt cx="1709928" cy="1709928"/>
          </a:xfrm>
        </p:grpSpPr>
        <p:sp>
          <p:nvSpPr>
            <p:cNvPr id="36"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37" name="Picture 20" descr="Káº¿t quáº£ hÃ¬nh áº£nh cho icon deplo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873643"/>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341783" y="631784"/>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a:t>Kết quả </a:t>
            </a:r>
            <a:r>
              <a:rPr lang="en-US" sz="2800" dirty="0" err="1"/>
              <a:t>đạt</a:t>
            </a:r>
            <a:r>
              <a:rPr lang="en-US" sz="2800" dirty="0"/>
              <a:t> được</a:t>
            </a:r>
            <a:endParaRPr lang="en-US" sz="6000" dirty="0">
              <a:latin typeface="Calibri" panose="020F0502020204030204" pitchFamily="34" charset="0"/>
              <a:cs typeface="Calibri" panose="020F0502020204030204" pitchFamily="34" charset="0"/>
            </a:endParaRPr>
          </a:p>
        </p:txBody>
      </p:sp>
      <p:sp>
        <p:nvSpPr>
          <p:cNvPr id="2" name="Text Placeholder 1"/>
          <p:cNvSpPr>
            <a:spLocks noGrp="1"/>
          </p:cNvSpPr>
          <p:nvPr>
            <p:ph type="body" idx="1"/>
          </p:nvPr>
        </p:nvSpPr>
        <p:spPr>
          <a:xfrm>
            <a:off x="0" y="1187369"/>
            <a:ext cx="4574149" cy="3251281"/>
          </a:xfrm>
        </p:spPr>
        <p:txBody>
          <a:bodyPr/>
          <a:lstStyle/>
          <a:p>
            <a:pPr algn="just">
              <a:buNone/>
            </a:pPr>
            <a:r>
              <a:rPr lang="en-US" i="1" dirty="0"/>
              <a:t>Kết quả </a:t>
            </a:r>
            <a:r>
              <a:rPr lang="en-US" i="1" dirty="0" err="1"/>
              <a:t>đạt</a:t>
            </a:r>
            <a:r>
              <a:rPr lang="en-US" i="1" dirty="0"/>
              <a:t> </a:t>
            </a:r>
            <a:r>
              <a:rPr lang="en-US" i="1" dirty="0" smtClean="0"/>
              <a:t>được</a:t>
            </a:r>
            <a:endParaRPr lang="en-US" dirty="0" smtClean="0"/>
          </a:p>
          <a:p>
            <a:pPr marL="182880" lvl="0" indent="182880" algn="just">
              <a:buFont typeface="Arial" panose="020B0604020202020204" pitchFamily="34" charset="0"/>
              <a:buChar char="•"/>
            </a:pPr>
            <a:r>
              <a:rPr lang="en-US" dirty="0" smtClean="0"/>
              <a:t>Hiểu </a:t>
            </a:r>
            <a:r>
              <a:rPr lang="en-US" dirty="0"/>
              <a:t>được lý </a:t>
            </a:r>
            <a:r>
              <a:rPr lang="en-US" dirty="0" err="1"/>
              <a:t>thuyết</a:t>
            </a:r>
            <a:r>
              <a:rPr lang="en-US" dirty="0"/>
              <a:t> của lập trình web</a:t>
            </a:r>
            <a:r>
              <a:rPr lang="en-US" dirty="0" smtClean="0"/>
              <a:t>. Các </a:t>
            </a:r>
            <a:r>
              <a:rPr lang="en-US" dirty="0" err="1"/>
              <a:t>bước</a:t>
            </a:r>
            <a:r>
              <a:rPr lang="en-US" dirty="0"/>
              <a:t> </a:t>
            </a:r>
            <a:r>
              <a:rPr lang="en-US" dirty="0" err="1"/>
              <a:t>triển</a:t>
            </a:r>
            <a:r>
              <a:rPr lang="en-US" dirty="0"/>
              <a:t> </a:t>
            </a:r>
            <a:r>
              <a:rPr lang="en-US" dirty="0" err="1"/>
              <a:t>khai</a:t>
            </a:r>
            <a:r>
              <a:rPr lang="en-US" dirty="0"/>
              <a:t> </a:t>
            </a:r>
            <a:r>
              <a:rPr lang="en-US" dirty="0" smtClean="0"/>
              <a:t>một </a:t>
            </a:r>
            <a:r>
              <a:rPr lang="en-US" dirty="0"/>
              <a:t>sản </a:t>
            </a:r>
            <a:r>
              <a:rPr lang="en-US" dirty="0" err="1" smtClean="0"/>
              <a:t>phầm</a:t>
            </a:r>
            <a:r>
              <a:rPr lang="en-US" dirty="0" smtClean="0"/>
              <a:t>.</a:t>
            </a:r>
            <a:endParaRPr lang="en-US" dirty="0"/>
          </a:p>
          <a:p>
            <a:pPr marL="182880" lvl="0" indent="182880" algn="just">
              <a:buFont typeface="Arial" panose="020B0604020202020204" pitchFamily="34" charset="0"/>
              <a:buChar char="•"/>
            </a:pPr>
            <a:r>
              <a:rPr lang="en-US" dirty="0" smtClean="0"/>
              <a:t>Xây </a:t>
            </a:r>
            <a:r>
              <a:rPr lang="en-US" dirty="0"/>
              <a:t>dựng được </a:t>
            </a:r>
            <a:r>
              <a:rPr lang="en-US" dirty="0" err="1"/>
              <a:t>hệ</a:t>
            </a:r>
            <a:r>
              <a:rPr lang="en-US" dirty="0"/>
              <a:t> </a:t>
            </a:r>
            <a:r>
              <a:rPr lang="en-US" dirty="0" err="1"/>
              <a:t>thống</a:t>
            </a:r>
            <a:r>
              <a:rPr lang="en-US" dirty="0"/>
              <a:t> bản đồ.</a:t>
            </a:r>
          </a:p>
          <a:p>
            <a:pPr marL="182880" lvl="0" indent="182880" algn="just">
              <a:buFont typeface="Arial" panose="020B0604020202020204" pitchFamily="34" charset="0"/>
              <a:buChar char="•"/>
            </a:pPr>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r>
              <a:rPr lang="en-US" dirty="0"/>
              <a:t>, các </a:t>
            </a:r>
            <a:r>
              <a:rPr lang="en-US" dirty="0" err="1"/>
              <a:t>luồng</a:t>
            </a:r>
            <a:r>
              <a:rPr lang="en-US" dirty="0"/>
              <a:t> </a:t>
            </a:r>
            <a:r>
              <a:rPr lang="en-US" dirty="0" err="1"/>
              <a:t>hoạt</a:t>
            </a:r>
            <a:r>
              <a:rPr lang="en-US" dirty="0"/>
              <a:t> </a:t>
            </a:r>
            <a:r>
              <a:rPr lang="en-US" dirty="0" err="1"/>
              <a:t>động</a:t>
            </a:r>
            <a:r>
              <a:rPr lang="en-US" dirty="0"/>
              <a:t> </a:t>
            </a:r>
            <a:r>
              <a:rPr lang="en-US" dirty="0" smtClean="0"/>
              <a:t>một </a:t>
            </a:r>
            <a:r>
              <a:rPr lang="en-US" dirty="0" err="1"/>
              <a:t>ứng</a:t>
            </a:r>
            <a:r>
              <a:rPr lang="en-US" dirty="0"/>
              <a:t> </a:t>
            </a:r>
            <a:r>
              <a:rPr lang="en-US" dirty="0" err="1" smtClean="0"/>
              <a:t>dụng</a:t>
            </a:r>
            <a:r>
              <a:rPr lang="en-US" dirty="0" smtClean="0"/>
              <a:t>.</a:t>
            </a:r>
            <a:endParaRPr lang="en-US" dirty="0"/>
          </a:p>
          <a:p>
            <a:pPr marL="182880" lvl="0" indent="182880" algn="just">
              <a:buFont typeface="Arial" panose="020B0604020202020204" pitchFamily="34" charset="0"/>
              <a:buChar char="•"/>
            </a:pPr>
            <a:r>
              <a:rPr lang="en-US" dirty="0" err="1"/>
              <a:t>Triển</a:t>
            </a:r>
            <a:r>
              <a:rPr lang="en-US" dirty="0"/>
              <a:t> </a:t>
            </a:r>
            <a:r>
              <a:rPr lang="en-US" dirty="0" err="1"/>
              <a:t>khai</a:t>
            </a:r>
            <a:r>
              <a:rPr lang="en-US" dirty="0"/>
              <a:t> được dự án trên kiến trúc dịch vụ </a:t>
            </a:r>
            <a:r>
              <a:rPr lang="en-US" dirty="0" err="1"/>
              <a:t>siêu</a:t>
            </a:r>
            <a:r>
              <a:rPr lang="en-US" dirty="0"/>
              <a:t> </a:t>
            </a:r>
            <a:r>
              <a:rPr lang="en-US" dirty="0" err="1"/>
              <a:t>nhỏ</a:t>
            </a:r>
            <a:r>
              <a:rPr lang="en-US" dirty="0"/>
              <a:t>.</a:t>
            </a:r>
          </a:p>
          <a:p>
            <a:pPr marL="182880" indent="182880" algn="just">
              <a:buFont typeface="Arial" panose="020B0604020202020204" pitchFamily="34" charset="0"/>
              <a:buChar char="•"/>
            </a:pPr>
            <a:r>
              <a:rPr lang="en-US" dirty="0" err="1"/>
              <a:t>Ứng</a:t>
            </a:r>
            <a:r>
              <a:rPr lang="en-US" dirty="0"/>
              <a:t> </a:t>
            </a:r>
            <a:r>
              <a:rPr lang="en-US" dirty="0" err="1"/>
              <a:t>dụng</a:t>
            </a:r>
            <a:r>
              <a:rPr lang="en-US" dirty="0"/>
              <a:t> </a:t>
            </a:r>
            <a:r>
              <a:rPr lang="en-US" dirty="0" err="1"/>
              <a:t>IoT</a:t>
            </a:r>
            <a:r>
              <a:rPr lang="en-US" dirty="0"/>
              <a:t> để xây dựng được sản phẩm có ý nghĩa thực tế</a:t>
            </a:r>
            <a:endParaRPr lang="en-US" dirty="0"/>
          </a:p>
        </p:txBody>
      </p:sp>
      <p:sp>
        <p:nvSpPr>
          <p:cNvPr id="6" name="Text Placeholder 1"/>
          <p:cNvSpPr txBox="1">
            <a:spLocks/>
          </p:cNvSpPr>
          <p:nvPr/>
        </p:nvSpPr>
        <p:spPr>
          <a:xfrm>
            <a:off x="4916666" y="1200150"/>
            <a:ext cx="4065409" cy="325128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buNone/>
            </a:pPr>
            <a:r>
              <a:rPr lang="en-US" i="1" dirty="0"/>
              <a:t>Các hạn </a:t>
            </a:r>
            <a:r>
              <a:rPr lang="en-US" i="1" dirty="0" err="1"/>
              <a:t>chế</a:t>
            </a:r>
            <a:r>
              <a:rPr lang="en-US" i="1" dirty="0"/>
              <a:t> còn tồn </a:t>
            </a:r>
            <a:r>
              <a:rPr lang="en-US" i="1" dirty="0" smtClean="0"/>
              <a:t>tại</a:t>
            </a:r>
          </a:p>
          <a:p>
            <a:pPr marL="182880" lvl="0" indent="182880" algn="just">
              <a:buFont typeface="Arial" panose="020B0604020202020204" pitchFamily="34" charset="0"/>
              <a:buChar char="•"/>
            </a:pPr>
            <a:r>
              <a:rPr lang="en-US" dirty="0"/>
              <a:t>Dữ </a:t>
            </a:r>
            <a:r>
              <a:rPr lang="en-US" dirty="0" err="1"/>
              <a:t>liệu</a:t>
            </a:r>
            <a:r>
              <a:rPr lang="en-US" dirty="0"/>
              <a:t> bản đồ trong </a:t>
            </a:r>
            <a:r>
              <a:rPr lang="en-US" dirty="0" err="1"/>
              <a:t>hệ</a:t>
            </a:r>
            <a:r>
              <a:rPr lang="en-US" dirty="0"/>
              <a:t> </a:t>
            </a:r>
            <a:r>
              <a:rPr lang="en-US" dirty="0" err="1"/>
              <a:t>thống</a:t>
            </a:r>
            <a:r>
              <a:rPr lang="en-US" dirty="0"/>
              <a:t> chưa </a:t>
            </a:r>
            <a:r>
              <a:rPr lang="en-US" dirty="0" err="1"/>
              <a:t>hoàn</a:t>
            </a:r>
            <a:r>
              <a:rPr lang="en-US" dirty="0"/>
              <a:t> toàn đúng, cần phải tìm hiểu và </a:t>
            </a:r>
            <a:r>
              <a:rPr lang="en-US" dirty="0" err="1"/>
              <a:t>cập</a:t>
            </a:r>
            <a:r>
              <a:rPr lang="en-US" dirty="0"/>
              <a:t> nhật đúng và </a:t>
            </a:r>
            <a:r>
              <a:rPr lang="en-US" dirty="0" err="1"/>
              <a:t>chuẩn</a:t>
            </a:r>
            <a:r>
              <a:rPr lang="en-US" dirty="0"/>
              <a:t> xác hơn.</a:t>
            </a:r>
          </a:p>
          <a:p>
            <a:pPr marL="182880" lvl="0" indent="182880" algn="just">
              <a:buFont typeface="Arial" panose="020B0604020202020204" pitchFamily="34" charset="0"/>
              <a:buChar char="•"/>
            </a:pPr>
            <a:r>
              <a:rPr lang="en-US" dirty="0" err="1"/>
              <a:t>Giao</a:t>
            </a:r>
            <a:r>
              <a:rPr lang="en-US" dirty="0"/>
              <a:t> </a:t>
            </a:r>
            <a:r>
              <a:rPr lang="en-US" dirty="0" err="1"/>
              <a:t>diện</a:t>
            </a:r>
            <a:r>
              <a:rPr lang="en-US" dirty="0"/>
              <a:t> web chưa đẹp </a:t>
            </a:r>
            <a:r>
              <a:rPr lang="en-US" dirty="0" err="1"/>
              <a:t>mắt</a:t>
            </a:r>
            <a:r>
              <a:rPr lang="en-US" dirty="0"/>
              <a:t>. </a:t>
            </a:r>
            <a:r>
              <a:rPr lang="en-US" dirty="0" err="1"/>
              <a:t>Trải</a:t>
            </a:r>
            <a:r>
              <a:rPr lang="en-US" dirty="0"/>
              <a:t> nghiệm </a:t>
            </a:r>
            <a:r>
              <a:rPr lang="en-US" dirty="0" err="1"/>
              <a:t>người</a:t>
            </a:r>
            <a:r>
              <a:rPr lang="en-US" dirty="0"/>
              <a:t> dùng chưa tốt.</a:t>
            </a:r>
          </a:p>
          <a:p>
            <a:pPr marL="182880" indent="182880" algn="just">
              <a:buFont typeface="Arial" panose="020B0604020202020204" pitchFamily="34" charset="0"/>
              <a:buChar char="•"/>
            </a:pPr>
            <a:r>
              <a:rPr lang="en-US" dirty="0" err="1"/>
              <a:t>Hệ</a:t>
            </a:r>
            <a:r>
              <a:rPr lang="en-US" dirty="0"/>
              <a:t> </a:t>
            </a:r>
            <a:r>
              <a:rPr lang="en-US" dirty="0" err="1"/>
              <a:t>thống</a:t>
            </a:r>
            <a:r>
              <a:rPr lang="en-US" dirty="0"/>
              <a:t> bản đồ còn chậm do </a:t>
            </a:r>
            <a:r>
              <a:rPr lang="en-US" dirty="0" err="1"/>
              <a:t>cấu</a:t>
            </a:r>
            <a:r>
              <a:rPr lang="en-US" dirty="0"/>
              <a:t> hình máy yếu</a:t>
            </a:r>
            <a:endParaRPr lang="en-US" dirty="0"/>
          </a:p>
        </p:txBody>
      </p:sp>
    </p:spTree>
    <p:extLst>
      <p:ext uri="{BB962C8B-B14F-4D97-AF65-F5344CB8AC3E}">
        <p14:creationId xmlns:p14="http://schemas.microsoft.com/office/powerpoint/2010/main" val="1708359090"/>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9388" y="219407"/>
            <a:ext cx="3579778" cy="584775"/>
          </a:xfrm>
          <a:prstGeom prst="rect">
            <a:avLst/>
          </a:prstGeom>
        </p:spPr>
        <p:txBody>
          <a:bodyPr wrap="square">
            <a:spAutoFit/>
          </a:bodyPr>
          <a:lstStyle/>
          <a:p>
            <a:r>
              <a:rPr lang="en-US" sz="3200" b="1" dirty="0">
                <a:solidFill>
                  <a:srgbClr val="00CEF6"/>
                </a:solidFill>
                <a:latin typeface="Source Sans Pro" panose="020B0604020202020204" charset="0"/>
                <a:ea typeface="Oswald"/>
                <a:cs typeface="Oswald"/>
              </a:rPr>
              <a:t>Nội dung </a:t>
            </a:r>
            <a:r>
              <a:rPr lang="en-US" sz="3200" b="1" dirty="0" smtClean="0">
                <a:solidFill>
                  <a:srgbClr val="00CEF6"/>
                </a:solidFill>
                <a:latin typeface="Source Sans Pro" panose="020B0604020202020204" charset="0"/>
                <a:ea typeface="Oswald"/>
                <a:cs typeface="Oswald"/>
                <a:sym typeface="Oswald"/>
              </a:rPr>
              <a:t>trình </a:t>
            </a:r>
            <a:r>
              <a:rPr lang="en-US" sz="3200" b="1" dirty="0" err="1" smtClean="0">
                <a:solidFill>
                  <a:srgbClr val="00CEF6"/>
                </a:solidFill>
                <a:latin typeface="Source Sans Pro" panose="020B0604020202020204" charset="0"/>
                <a:ea typeface="Oswald"/>
                <a:cs typeface="Oswald"/>
                <a:sym typeface="Oswald"/>
              </a:rPr>
              <a:t>bày</a:t>
            </a:r>
            <a:endParaRPr lang="en-US" sz="2000" dirty="0">
              <a:latin typeface="Source Sans Pro" panose="020B0604020202020204" charset="0"/>
            </a:endParaRPr>
          </a:p>
        </p:txBody>
      </p:sp>
      <p:grpSp>
        <p:nvGrpSpPr>
          <p:cNvPr id="5" name="Group 4"/>
          <p:cNvGrpSpPr/>
          <p:nvPr/>
        </p:nvGrpSpPr>
        <p:grpSpPr>
          <a:xfrm>
            <a:off x="2483953" y="896761"/>
            <a:ext cx="1940868" cy="1706699"/>
            <a:chOff x="6660559" y="2657464"/>
            <a:chExt cx="1940868" cy="1706699"/>
          </a:xfrm>
        </p:grpSpPr>
        <p:sp>
          <p:nvSpPr>
            <p:cNvPr id="6"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408962" y="893532"/>
            <a:ext cx="1709928" cy="170992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599423" y="2701910"/>
            <a:ext cx="1709928" cy="1709928"/>
            <a:chOff x="6776029" y="4462613"/>
            <a:chExt cx="1709928" cy="1709928"/>
          </a:xfrm>
        </p:grpSpPr>
        <p:sp>
          <p:nvSpPr>
            <p:cNvPr id="12"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13" name="Picture 8" descr="Káº¿t quáº£ hÃ¬nh áº£nh cho icon syst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407703" y="2701911"/>
            <a:ext cx="1709928" cy="17099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Shape 468"/>
          <p:cNvSpPr txBox="1">
            <a:spLocks/>
          </p:cNvSpPr>
          <p:nvPr/>
        </p:nvSpPr>
        <p:spPr>
          <a:xfrm>
            <a:off x="352965" y="1155152"/>
            <a:ext cx="1968207"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a:t>Giới </a:t>
            </a:r>
            <a:r>
              <a:rPr lang="en-US" sz="3200" b="1" dirty="0" err="1" smtClean="0"/>
              <a:t>thiệu</a:t>
            </a:r>
            <a:endParaRPr lang="en-US" sz="3200" b="1" dirty="0" smtClean="0"/>
          </a:p>
          <a:p>
            <a:pPr algn="ctr">
              <a:spcBef>
                <a:spcPts val="0"/>
              </a:spcBef>
              <a:buNone/>
            </a:pPr>
            <a:r>
              <a:rPr lang="en-US" sz="3200" b="1" dirty="0" smtClean="0"/>
              <a:t>đề tài</a:t>
            </a:r>
            <a:endParaRPr lang="en-US" sz="1800" dirty="0" smtClean="0"/>
          </a:p>
        </p:txBody>
      </p:sp>
      <p:sp>
        <p:nvSpPr>
          <p:cNvPr id="18" name="Shape 468"/>
          <p:cNvSpPr txBox="1">
            <a:spLocks/>
          </p:cNvSpPr>
          <p:nvPr/>
        </p:nvSpPr>
        <p:spPr>
          <a:xfrm>
            <a:off x="292674" y="2998986"/>
            <a:ext cx="1968207"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smtClean="0"/>
              <a:t>Cơ </a:t>
            </a:r>
            <a:r>
              <a:rPr lang="en-US" sz="3200" b="1" dirty="0" err="1" smtClean="0"/>
              <a:t>sở</a:t>
            </a:r>
            <a:endParaRPr lang="en-US" sz="3200" b="1" dirty="0"/>
          </a:p>
          <a:p>
            <a:pPr algn="ctr">
              <a:spcBef>
                <a:spcPts val="0"/>
              </a:spcBef>
              <a:buNone/>
            </a:pPr>
            <a:r>
              <a:rPr lang="en-US" sz="3200" b="1" dirty="0" smtClean="0"/>
              <a:t>lý </a:t>
            </a:r>
            <a:r>
              <a:rPr lang="en-US" sz="3200" b="1" dirty="0" err="1" smtClean="0"/>
              <a:t>thuyết</a:t>
            </a:r>
            <a:endParaRPr lang="en-US" sz="1800" dirty="0" smtClean="0"/>
          </a:p>
        </p:txBody>
      </p:sp>
      <p:sp>
        <p:nvSpPr>
          <p:cNvPr id="19" name="Shape 468"/>
          <p:cNvSpPr txBox="1">
            <a:spLocks/>
          </p:cNvSpPr>
          <p:nvPr/>
        </p:nvSpPr>
        <p:spPr>
          <a:xfrm>
            <a:off x="6501286" y="953672"/>
            <a:ext cx="2121876" cy="171768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err="1" smtClean="0"/>
              <a:t>Phân</a:t>
            </a:r>
            <a:r>
              <a:rPr lang="en-US" sz="3200" b="1" dirty="0" smtClean="0"/>
              <a:t> </a:t>
            </a:r>
            <a:r>
              <a:rPr lang="en-US" sz="3200" b="1" dirty="0" err="1" smtClean="0"/>
              <a:t>tích</a:t>
            </a:r>
            <a:r>
              <a:rPr lang="en-US" sz="3200" b="1" dirty="0" smtClean="0"/>
              <a:t> và </a:t>
            </a:r>
            <a:r>
              <a:rPr lang="en-US" sz="3200" b="1" dirty="0" err="1" smtClean="0"/>
              <a:t>thiết</a:t>
            </a:r>
            <a:r>
              <a:rPr lang="en-US" sz="3200" b="1" dirty="0" smtClean="0"/>
              <a:t> </a:t>
            </a:r>
            <a:r>
              <a:rPr lang="en-US" sz="3200" b="1" dirty="0" err="1" smtClean="0"/>
              <a:t>kế</a:t>
            </a:r>
            <a:r>
              <a:rPr lang="en-US" sz="3200" b="1" dirty="0" smtClean="0"/>
              <a:t> </a:t>
            </a:r>
            <a:r>
              <a:rPr lang="en-US" sz="3200" b="1" dirty="0" err="1" smtClean="0"/>
              <a:t>hệ</a:t>
            </a:r>
            <a:r>
              <a:rPr lang="en-US" sz="3200" b="1" dirty="0" smtClean="0"/>
              <a:t> </a:t>
            </a:r>
            <a:r>
              <a:rPr lang="en-US" sz="3200" b="1" dirty="0" err="1" smtClean="0"/>
              <a:t>thống</a:t>
            </a:r>
            <a:endParaRPr lang="en-US" sz="1800" dirty="0" smtClean="0"/>
          </a:p>
        </p:txBody>
      </p:sp>
      <p:sp>
        <p:nvSpPr>
          <p:cNvPr id="20" name="Shape 468"/>
          <p:cNvSpPr txBox="1">
            <a:spLocks/>
          </p:cNvSpPr>
          <p:nvPr/>
        </p:nvSpPr>
        <p:spPr>
          <a:xfrm>
            <a:off x="6450105" y="2993515"/>
            <a:ext cx="2224238"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err="1" smtClean="0"/>
              <a:t>Triển</a:t>
            </a:r>
            <a:r>
              <a:rPr lang="en-US" sz="3200" b="1" dirty="0" smtClean="0"/>
              <a:t> </a:t>
            </a:r>
            <a:r>
              <a:rPr lang="en-US" sz="3200" b="1" dirty="0" err="1" smtClean="0"/>
              <a:t>khai</a:t>
            </a:r>
            <a:r>
              <a:rPr lang="en-US" sz="3200" b="1" dirty="0" smtClean="0"/>
              <a:t> và kết quả</a:t>
            </a:r>
            <a:endParaRPr lang="en-US" sz="1800" dirty="0" smtClean="0"/>
          </a:p>
        </p:txBody>
      </p:sp>
    </p:spTree>
    <p:extLst>
      <p:ext uri="{BB962C8B-B14F-4D97-AF65-F5344CB8AC3E}">
        <p14:creationId xmlns:p14="http://schemas.microsoft.com/office/powerpoint/2010/main" val="9650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par>
                          <p:cTn id="25" fill="hold">
                            <p:stCondLst>
                              <p:cond delay="1500"/>
                            </p:stCondLst>
                            <p:childTnLst>
                              <p:par>
                                <p:cTn id="26" presetID="16" presetClass="entr" presetSubtype="21"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arn(inVertical)">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49" y="0"/>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208816" y="622259"/>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a:t>Hướng </a:t>
            </a:r>
            <a:r>
              <a:rPr lang="en-US" sz="2800" dirty="0" err="1"/>
              <a:t>phát</a:t>
            </a:r>
            <a:r>
              <a:rPr lang="en-US" sz="2800" dirty="0"/>
              <a:t> </a:t>
            </a:r>
            <a:r>
              <a:rPr lang="en-US" sz="2800" dirty="0" err="1"/>
              <a:t>triển</a:t>
            </a:r>
            <a:endParaRPr lang="en-US" sz="8000" dirty="0">
              <a:latin typeface="Calibri" panose="020F0502020204030204" pitchFamily="34" charset="0"/>
              <a:cs typeface="Calibri" panose="020F0502020204030204" pitchFamily="34" charset="0"/>
            </a:endParaRPr>
          </a:p>
        </p:txBody>
      </p:sp>
      <p:sp>
        <p:nvSpPr>
          <p:cNvPr id="2" name="Text Placeholder 1"/>
          <p:cNvSpPr>
            <a:spLocks noGrp="1"/>
          </p:cNvSpPr>
          <p:nvPr>
            <p:ph type="body" idx="1"/>
          </p:nvPr>
        </p:nvSpPr>
        <p:spPr>
          <a:xfrm>
            <a:off x="383150" y="1190625"/>
            <a:ext cx="8382000" cy="3251281"/>
          </a:xfrm>
        </p:spPr>
        <p:txBody>
          <a:bodyPr/>
          <a:lstStyle/>
          <a:p>
            <a:pPr algn="just">
              <a:buNone/>
            </a:pPr>
            <a:r>
              <a:rPr lang="en-US" sz="2400" dirty="0" smtClean="0"/>
              <a:t>Cần phải </a:t>
            </a:r>
            <a:r>
              <a:rPr lang="en-US" sz="2400" dirty="0" err="1"/>
              <a:t>phát</a:t>
            </a:r>
            <a:r>
              <a:rPr lang="en-US" sz="2400" dirty="0"/>
              <a:t> </a:t>
            </a:r>
            <a:r>
              <a:rPr lang="en-US" sz="2400" dirty="0" err="1"/>
              <a:t>triển</a:t>
            </a:r>
            <a:r>
              <a:rPr lang="en-US" sz="2400" dirty="0"/>
              <a:t> và </a:t>
            </a:r>
            <a:r>
              <a:rPr lang="en-US" sz="2400" dirty="0" err="1"/>
              <a:t>hoàn</a:t>
            </a:r>
            <a:r>
              <a:rPr lang="en-US" sz="2400" dirty="0"/>
              <a:t> </a:t>
            </a:r>
            <a:r>
              <a:rPr lang="en-US" sz="2400" dirty="0" err="1"/>
              <a:t>thiện</a:t>
            </a:r>
            <a:r>
              <a:rPr lang="en-US" sz="2400" dirty="0"/>
              <a:t> thêm một số </a:t>
            </a:r>
            <a:r>
              <a:rPr lang="en-US" sz="2400" dirty="0" err="1"/>
              <a:t>chức</a:t>
            </a:r>
            <a:r>
              <a:rPr lang="en-US" sz="2400" dirty="0"/>
              <a:t> </a:t>
            </a:r>
            <a:r>
              <a:rPr lang="en-US" sz="2400" dirty="0" err="1"/>
              <a:t>năng</a:t>
            </a:r>
            <a:r>
              <a:rPr lang="en-US" sz="2400" dirty="0"/>
              <a:t> </a:t>
            </a:r>
            <a:r>
              <a:rPr lang="en-US" sz="2400" dirty="0" err="1"/>
              <a:t>sau</a:t>
            </a:r>
            <a:r>
              <a:rPr lang="en-US" sz="2400" dirty="0" smtClean="0"/>
              <a:t>:</a:t>
            </a:r>
          </a:p>
          <a:p>
            <a:pPr marL="342900" lvl="0" indent="-342900">
              <a:buFont typeface="Arial" panose="020B0604020202020204" pitchFamily="34" charset="0"/>
              <a:buChar char="•"/>
            </a:pPr>
            <a:r>
              <a:rPr lang="en-US" sz="2400" dirty="0" err="1"/>
              <a:t>Quản</a:t>
            </a:r>
            <a:r>
              <a:rPr lang="en-US" sz="2400" dirty="0"/>
              <a:t> lý </a:t>
            </a:r>
            <a:r>
              <a:rPr lang="en-US" sz="2400" dirty="0" err="1"/>
              <a:t>hệ</a:t>
            </a:r>
            <a:r>
              <a:rPr lang="en-US" sz="2400" dirty="0"/>
              <a:t> </a:t>
            </a:r>
            <a:r>
              <a:rPr lang="en-US" sz="2400" dirty="0" err="1"/>
              <a:t>thống</a:t>
            </a:r>
            <a:r>
              <a:rPr lang="en-US" sz="2400" dirty="0"/>
              <a:t> </a:t>
            </a:r>
            <a:r>
              <a:rPr lang="en-US" sz="2400" dirty="0" err="1"/>
              <a:t>cảm</a:t>
            </a:r>
            <a:r>
              <a:rPr lang="en-US" sz="2400" dirty="0"/>
              <a:t> biến, cơ </a:t>
            </a:r>
            <a:r>
              <a:rPr lang="en-US" sz="2400" dirty="0" err="1"/>
              <a:t>chế</a:t>
            </a:r>
            <a:r>
              <a:rPr lang="en-US" sz="2400" dirty="0"/>
              <a:t> </a:t>
            </a:r>
            <a:r>
              <a:rPr lang="en-US" sz="2400" dirty="0" err="1"/>
              <a:t>phát</a:t>
            </a:r>
            <a:r>
              <a:rPr lang="en-US" sz="2400" dirty="0"/>
              <a:t> hiện </a:t>
            </a:r>
            <a:r>
              <a:rPr lang="en-US" sz="2400" dirty="0" err="1"/>
              <a:t>cảm</a:t>
            </a:r>
            <a:r>
              <a:rPr lang="en-US" sz="2400" dirty="0"/>
              <a:t> biến </a:t>
            </a:r>
            <a:r>
              <a:rPr lang="en-US" sz="2400" dirty="0" err="1"/>
              <a:t>ngưng</a:t>
            </a:r>
            <a:r>
              <a:rPr lang="en-US" sz="2400" dirty="0"/>
              <a:t> </a:t>
            </a:r>
            <a:r>
              <a:rPr lang="en-US" sz="2400" dirty="0" err="1"/>
              <a:t>hoạt</a:t>
            </a:r>
            <a:r>
              <a:rPr lang="en-US" sz="2400" dirty="0"/>
              <a:t> </a:t>
            </a:r>
            <a:r>
              <a:rPr lang="en-US" sz="2400" dirty="0" err="1"/>
              <a:t>động</a:t>
            </a:r>
            <a:r>
              <a:rPr lang="en-US" sz="2400" dirty="0"/>
              <a:t>.</a:t>
            </a:r>
          </a:p>
          <a:p>
            <a:pPr marL="342900" lvl="0" indent="-342900">
              <a:buFont typeface="Arial" panose="020B0604020202020204" pitchFamily="34" charset="0"/>
              <a:buChar char="•"/>
            </a:pPr>
            <a:r>
              <a:rPr lang="en-US" sz="2400" dirty="0" err="1"/>
              <a:t>Phát</a:t>
            </a:r>
            <a:r>
              <a:rPr lang="en-US" sz="2400" dirty="0"/>
              <a:t> </a:t>
            </a:r>
            <a:r>
              <a:rPr lang="en-US" sz="2400" dirty="0" err="1"/>
              <a:t>triển</a:t>
            </a:r>
            <a:r>
              <a:rPr lang="en-US" sz="2400" dirty="0"/>
              <a:t> ở nhiều </a:t>
            </a:r>
            <a:r>
              <a:rPr lang="en-US" sz="2400" dirty="0" err="1"/>
              <a:t>tỉnh</a:t>
            </a:r>
            <a:r>
              <a:rPr lang="en-US" sz="2400" dirty="0"/>
              <a:t> thành hơn.</a:t>
            </a:r>
          </a:p>
          <a:p>
            <a:pPr marL="342900" lvl="0" indent="-342900">
              <a:buFont typeface="Arial" panose="020B0604020202020204" pitchFamily="34" charset="0"/>
              <a:buChar char="•"/>
            </a:pPr>
            <a:r>
              <a:rPr lang="en-US" sz="2400" dirty="0" err="1"/>
              <a:t>Sử</a:t>
            </a:r>
            <a:r>
              <a:rPr lang="en-US" sz="2400" dirty="0"/>
              <a:t> </a:t>
            </a:r>
            <a:r>
              <a:rPr lang="en-US" sz="2400" dirty="0" err="1"/>
              <a:t>dụng</a:t>
            </a:r>
            <a:r>
              <a:rPr lang="en-US" sz="2400" dirty="0"/>
              <a:t> </a:t>
            </a:r>
            <a:r>
              <a:rPr lang="en-US" sz="2400" dirty="0" err="1"/>
              <a:t>hệ</a:t>
            </a:r>
            <a:r>
              <a:rPr lang="en-US" sz="2400" dirty="0"/>
              <a:t> </a:t>
            </a:r>
            <a:r>
              <a:rPr lang="en-US" sz="2400" dirty="0" err="1"/>
              <a:t>giao</a:t>
            </a:r>
            <a:r>
              <a:rPr lang="en-US" sz="2400" dirty="0"/>
              <a:t> tiếp </a:t>
            </a:r>
            <a:r>
              <a:rPr lang="en-US" sz="2400" dirty="0" err="1"/>
              <a:t>IoT</a:t>
            </a:r>
            <a:r>
              <a:rPr lang="en-US" sz="2400" dirty="0"/>
              <a:t> khác WIFI như mạng Lora </a:t>
            </a:r>
            <a:r>
              <a:rPr lang="en-US" sz="2400" dirty="0" smtClean="0"/>
              <a:t>hay </a:t>
            </a:r>
            <a:r>
              <a:rPr lang="en-US" sz="2400" dirty="0"/>
              <a:t>NB </a:t>
            </a:r>
            <a:r>
              <a:rPr lang="en-US" sz="2400" dirty="0" err="1" smtClean="0"/>
              <a:t>IoT</a:t>
            </a:r>
            <a:r>
              <a:rPr lang="en-US" sz="2400" dirty="0" smtClean="0"/>
              <a:t>.</a:t>
            </a:r>
            <a:endParaRPr lang="en-US" sz="2400" dirty="0"/>
          </a:p>
          <a:p>
            <a:pPr marL="342900" lvl="0" indent="-342900">
              <a:buFont typeface="Arial" panose="020B0604020202020204" pitchFamily="34" charset="0"/>
              <a:buChar char="•"/>
            </a:pPr>
            <a:r>
              <a:rPr lang="en-US" sz="2400" dirty="0" err="1"/>
              <a:t>Thiết</a:t>
            </a:r>
            <a:r>
              <a:rPr lang="en-US" sz="2400" dirty="0"/>
              <a:t> </a:t>
            </a:r>
            <a:r>
              <a:rPr lang="en-US" sz="2400" dirty="0" err="1"/>
              <a:t>kế</a:t>
            </a:r>
            <a:r>
              <a:rPr lang="en-US" sz="2400" dirty="0"/>
              <a:t> </a:t>
            </a:r>
            <a:r>
              <a:rPr lang="en-US" sz="2400" dirty="0" err="1"/>
              <a:t>giao</a:t>
            </a:r>
            <a:r>
              <a:rPr lang="en-US" sz="2400" dirty="0"/>
              <a:t> </a:t>
            </a:r>
            <a:r>
              <a:rPr lang="en-US" sz="2400" dirty="0" err="1"/>
              <a:t>diện</a:t>
            </a:r>
            <a:r>
              <a:rPr lang="en-US" sz="2400" dirty="0"/>
              <a:t> </a:t>
            </a:r>
            <a:r>
              <a:rPr lang="en-US" sz="2400" dirty="0" err="1"/>
              <a:t>người</a:t>
            </a:r>
            <a:r>
              <a:rPr lang="en-US" sz="2400" dirty="0"/>
              <a:t> dùng đẹp và dễ tiếp </a:t>
            </a:r>
            <a:r>
              <a:rPr lang="en-US" sz="2400" dirty="0" err="1"/>
              <a:t>cận</a:t>
            </a:r>
            <a:r>
              <a:rPr lang="en-US" sz="2400" dirty="0"/>
              <a:t> hơn.</a:t>
            </a:r>
          </a:p>
          <a:p>
            <a:pPr marL="342900" indent="-342900">
              <a:buFont typeface="Arial" panose="020B0604020202020204" pitchFamily="34" charset="0"/>
              <a:buChar char="•"/>
            </a:pPr>
            <a:r>
              <a:rPr lang="en-US" sz="2400" dirty="0"/>
              <a:t>Kết hợp thêm </a:t>
            </a:r>
            <a:r>
              <a:rPr lang="en-US" sz="2400" dirty="0" err="1"/>
              <a:t>cảm</a:t>
            </a:r>
            <a:r>
              <a:rPr lang="en-US" sz="2400" dirty="0"/>
              <a:t> biến, ví dụ như </a:t>
            </a:r>
            <a:r>
              <a:rPr lang="en-US" sz="2400" dirty="0" err="1"/>
              <a:t>đo</a:t>
            </a:r>
            <a:r>
              <a:rPr lang="en-US" sz="2400" dirty="0"/>
              <a:t> </a:t>
            </a:r>
            <a:r>
              <a:rPr lang="en-US" sz="2400" dirty="0" err="1"/>
              <a:t>nhiệt</a:t>
            </a:r>
            <a:r>
              <a:rPr lang="en-US" sz="2400" dirty="0"/>
              <a:t> độ môi trường để </a:t>
            </a:r>
            <a:r>
              <a:rPr lang="en-US" sz="2400" dirty="0" err="1"/>
              <a:t>cảnh</a:t>
            </a:r>
            <a:r>
              <a:rPr lang="en-US" sz="2400" dirty="0"/>
              <a:t> báo </a:t>
            </a:r>
            <a:r>
              <a:rPr lang="en-US" sz="2400" dirty="0" err="1"/>
              <a:t>cháy</a:t>
            </a:r>
            <a:r>
              <a:rPr lang="en-US" sz="2400" dirty="0"/>
              <a:t>, </a:t>
            </a:r>
            <a:r>
              <a:rPr lang="en-US" sz="2400" dirty="0" err="1"/>
              <a:t>đo</a:t>
            </a:r>
            <a:r>
              <a:rPr lang="en-US" sz="2400" dirty="0"/>
              <a:t> chỉ số </a:t>
            </a:r>
            <a:r>
              <a:rPr lang="en-US" sz="2400" dirty="0" err="1"/>
              <a:t>tia</a:t>
            </a:r>
            <a:r>
              <a:rPr lang="en-US" sz="2400" dirty="0"/>
              <a:t> UV, </a:t>
            </a:r>
            <a:r>
              <a:rPr lang="en-US" sz="2400" dirty="0" err="1"/>
              <a:t>đo</a:t>
            </a:r>
            <a:r>
              <a:rPr lang="en-US" sz="2400" dirty="0"/>
              <a:t> chỉ số </a:t>
            </a:r>
            <a:r>
              <a:rPr lang="en-US" sz="2400" dirty="0" err="1"/>
              <a:t>bụi</a:t>
            </a:r>
            <a:r>
              <a:rPr lang="en-US" sz="2400" dirty="0"/>
              <a:t> trong không </a:t>
            </a:r>
            <a:r>
              <a:rPr lang="en-US" sz="2400" dirty="0" err="1"/>
              <a:t>khí</a:t>
            </a:r>
            <a:r>
              <a:rPr lang="en-US" sz="2400" dirty="0"/>
              <a:t>.</a:t>
            </a:r>
            <a:endParaRPr lang="en-US" sz="2400" dirty="0"/>
          </a:p>
        </p:txBody>
      </p:sp>
    </p:spTree>
    <p:extLst>
      <p:ext uri="{BB962C8B-B14F-4D97-AF65-F5344CB8AC3E}">
        <p14:creationId xmlns:p14="http://schemas.microsoft.com/office/powerpoint/2010/main" val="4207059700"/>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grpSp>
        <p:nvGrpSpPr>
          <p:cNvPr id="2" name="Group 1"/>
          <p:cNvGrpSpPr/>
          <p:nvPr/>
        </p:nvGrpSpPr>
        <p:grpSpPr>
          <a:xfrm>
            <a:off x="3312328" y="588247"/>
            <a:ext cx="2202674" cy="1166538"/>
            <a:chOff x="3340903" y="640687"/>
            <a:chExt cx="2202674" cy="1166538"/>
          </a:xfrm>
        </p:grpSpPr>
        <p:grpSp>
          <p:nvGrpSpPr>
            <p:cNvPr id="493" name="Shape 493"/>
            <p:cNvGrpSpPr/>
            <p:nvPr/>
          </p:nvGrpSpPr>
          <p:grpSpPr>
            <a:xfrm>
              <a:off x="4146169" y="640687"/>
              <a:ext cx="1166507" cy="1166538"/>
              <a:chOff x="6654650" y="3665275"/>
              <a:chExt cx="409100" cy="409125"/>
            </a:xfrm>
          </p:grpSpPr>
          <p:sp>
            <p:nvSpPr>
              <p:cNvPr id="494" name="Shape 494"/>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sp>
            <p:nvSpPr>
              <p:cNvPr id="495" name="Shape 495"/>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grpSp>
        <p:grpSp>
          <p:nvGrpSpPr>
            <p:cNvPr id="496" name="Shape 496"/>
            <p:cNvGrpSpPr/>
            <p:nvPr/>
          </p:nvGrpSpPr>
          <p:grpSpPr>
            <a:xfrm rot="1940693">
              <a:off x="3340903" y="1116018"/>
              <a:ext cx="587625" cy="587659"/>
              <a:chOff x="570875" y="4322250"/>
              <a:chExt cx="443300" cy="443325"/>
            </a:xfrm>
          </p:grpSpPr>
          <p:sp>
            <p:nvSpPr>
              <p:cNvPr id="497" name="Shape 497"/>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8" name="Shape 498"/>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9" name="Shape 499"/>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0" name="Shape 500"/>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501" name="Shape 501"/>
            <p:cNvSpPr/>
            <p:nvPr/>
          </p:nvSpPr>
          <p:spPr>
            <a:xfrm>
              <a:off x="3829676" y="640707"/>
              <a:ext cx="316509" cy="30221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sp>
          <p:nvSpPr>
            <p:cNvPr id="502" name="Shape 502"/>
            <p:cNvSpPr/>
            <p:nvPr/>
          </p:nvSpPr>
          <p:spPr>
            <a:xfrm rot="1793658">
              <a:off x="5318500" y="1302383"/>
              <a:ext cx="225077" cy="2149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grpSp>
      <p:sp>
        <p:nvSpPr>
          <p:cNvPr id="14" name="Shape 733"/>
          <p:cNvSpPr txBox="1">
            <a:spLocks/>
          </p:cNvSpPr>
          <p:nvPr/>
        </p:nvSpPr>
        <p:spPr>
          <a:xfrm>
            <a:off x="159965" y="1583273"/>
            <a:ext cx="8792776" cy="159962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 sz="10000" dirty="0" smtClean="0">
                <a:latin typeface="Source Sans Pro" panose="020B0604020202020204" charset="0"/>
              </a:rPr>
              <a:t>Cám ơn</a:t>
            </a:r>
            <a:endParaRPr lang="en" sz="10000" dirty="0">
              <a:latin typeface="Source Sans Pro" panose="020B0604020202020204" charset="0"/>
            </a:endParaRPr>
          </a:p>
        </p:txBody>
      </p:sp>
      <p:sp>
        <p:nvSpPr>
          <p:cNvPr id="16" name="Shape 733"/>
          <p:cNvSpPr txBox="1">
            <a:spLocks/>
          </p:cNvSpPr>
          <p:nvPr/>
        </p:nvSpPr>
        <p:spPr>
          <a:xfrm>
            <a:off x="335237" y="2851286"/>
            <a:ext cx="8792776" cy="96291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sz="4400" dirty="0" err="1" smtClean="0">
                <a:latin typeface="Source Sans Pro" panose="020B0604020202020204" charset="0"/>
              </a:rPr>
              <a:t>quý</a:t>
            </a:r>
            <a:r>
              <a:rPr lang="en-US" sz="4400" dirty="0" smtClean="0">
                <a:latin typeface="Source Sans Pro" panose="020B0604020202020204" charset="0"/>
              </a:rPr>
              <a:t> </a:t>
            </a:r>
            <a:r>
              <a:rPr lang="en-US" sz="4400" smtClean="0">
                <a:latin typeface="Source Sans Pro" panose="020B0604020202020204" charset="0"/>
              </a:rPr>
              <a:t>Thầy Cô </a:t>
            </a:r>
            <a:r>
              <a:rPr lang="en-US" sz="4400" dirty="0" smtClean="0">
                <a:latin typeface="Source Sans Pro" panose="020B0604020202020204" charset="0"/>
              </a:rPr>
              <a:t>đã </a:t>
            </a:r>
            <a:r>
              <a:rPr lang="en-US" sz="4400" dirty="0" err="1" smtClean="0">
                <a:latin typeface="Source Sans Pro" panose="020B0604020202020204" charset="0"/>
              </a:rPr>
              <a:t>lắng</a:t>
            </a:r>
            <a:r>
              <a:rPr lang="en-US" sz="4400" dirty="0" smtClean="0">
                <a:latin typeface="Source Sans Pro" panose="020B0604020202020204" charset="0"/>
              </a:rPr>
              <a:t> nghe</a:t>
            </a:r>
            <a:r>
              <a:rPr lang="en" sz="10000" dirty="0" smtClean="0">
                <a:latin typeface="Source Sans Pro" panose="020B0604020202020204" charset="0"/>
              </a:rPr>
              <a:t>!</a:t>
            </a:r>
            <a:endParaRPr lang="en" sz="10000" dirty="0">
              <a:latin typeface="Source Sans Pro" panose="020B0604020202020204" charset="0"/>
            </a:endParaRPr>
          </a:p>
        </p:txBody>
      </p:sp>
      <p:sp>
        <p:nvSpPr>
          <p:cNvPr id="17" name="Shape 734"/>
          <p:cNvSpPr txBox="1">
            <a:spLocks/>
          </p:cNvSpPr>
          <p:nvPr/>
        </p:nvSpPr>
        <p:spPr>
          <a:xfrm>
            <a:off x="1259503" y="3848159"/>
            <a:ext cx="6593700" cy="71173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Font typeface="Source Sans Pro"/>
              <a:buNone/>
            </a:pPr>
            <a:r>
              <a:rPr lang="en-US" sz="3600" b="1" dirty="0" smtClean="0"/>
              <a:t>Any questions?</a:t>
            </a:r>
            <a:endParaRPr lang="en-US" sz="3600" b="1"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a:latin typeface="Source Sans Pro" panose="020B0604020202020204" charset="0"/>
              </a:rPr>
              <a:t>Giới </a:t>
            </a:r>
            <a:r>
              <a:rPr lang="en-US" sz="4400" dirty="0" err="1" smtClean="0">
                <a:latin typeface="Source Sans Pro" panose="020B0604020202020204" charset="0"/>
              </a:rPr>
              <a:t>thiệu</a:t>
            </a:r>
            <a:r>
              <a:rPr lang="en-US" sz="4400" dirty="0" smtClean="0">
                <a:latin typeface="Source Sans Pro" panose="020B0604020202020204" charset="0"/>
              </a:rPr>
              <a:t> đề </a:t>
            </a:r>
            <a:r>
              <a:rPr lang="en-US" sz="4400" dirty="0">
                <a:latin typeface="Source Sans Pro" panose="020B0604020202020204" charset="0"/>
              </a:rPr>
              <a:t>tài</a:t>
            </a:r>
            <a:endParaRPr lang="en-US" sz="28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a:solidFill>
                  <a:srgbClr val="3C78D8"/>
                </a:solidFill>
                <a:latin typeface="Oswald"/>
                <a:ea typeface="Oswald"/>
                <a:cs typeface="Oswald"/>
                <a:sym typeface="Oswald"/>
              </a:rPr>
              <a:t>1</a:t>
            </a:r>
          </a:p>
        </p:txBody>
      </p:sp>
      <p:grpSp>
        <p:nvGrpSpPr>
          <p:cNvPr id="5" name="Group 4"/>
          <p:cNvGrpSpPr/>
          <p:nvPr/>
        </p:nvGrpSpPr>
        <p:grpSpPr>
          <a:xfrm>
            <a:off x="0" y="756258"/>
            <a:ext cx="1940868" cy="1706699"/>
            <a:chOff x="6660559" y="2657464"/>
            <a:chExt cx="1940868" cy="1706699"/>
          </a:xfrm>
        </p:grpSpPr>
        <p:sp>
          <p:nvSpPr>
            <p:cNvPr id="6"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25009" y="1391204"/>
            <a:ext cx="1069848" cy="106984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923750" y="2561408"/>
            <a:ext cx="1252728" cy="12527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391711" y="2555993"/>
            <a:ext cx="1435608" cy="143560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817123"/>
          </a:xfrm>
          <a:prstGeom prst="rect">
            <a:avLst/>
          </a:prstGeom>
        </p:spPr>
        <p:txBody>
          <a:bodyPr lIns="91425" tIns="91425" rIns="91425" bIns="91425" anchor="b" anchorCtr="0">
            <a:noAutofit/>
          </a:bodyPr>
          <a:lstStyle/>
          <a:p>
            <a:pPr lvl="0"/>
            <a:r>
              <a:rPr lang="en-US" sz="3200" dirty="0">
                <a:latin typeface="Source Sans Pro" panose="020B0604020202020204" charset="0"/>
              </a:rPr>
              <a:t>Giới </a:t>
            </a:r>
            <a:r>
              <a:rPr lang="en-US" sz="3200" dirty="0" err="1">
                <a:latin typeface="Source Sans Pro" panose="020B0604020202020204" charset="0"/>
              </a:rPr>
              <a:t>thiệu</a:t>
            </a:r>
            <a:r>
              <a:rPr lang="en-US" sz="3200" dirty="0">
                <a:latin typeface="Source Sans Pro" panose="020B0604020202020204" charset="0"/>
              </a:rPr>
              <a:t> đề </a:t>
            </a:r>
            <a:r>
              <a:rPr lang="en-US" sz="3200" dirty="0" smtClean="0">
                <a:latin typeface="Source Sans Pro" panose="020B0604020202020204" charset="0"/>
              </a:rPr>
              <a:t>tài</a:t>
            </a:r>
            <a:endParaRPr lang="en" sz="3200" dirty="0">
              <a:solidFill>
                <a:srgbClr val="3C78D8"/>
              </a:solidFill>
            </a:endParaRPr>
          </a:p>
        </p:txBody>
      </p:sp>
      <p:sp>
        <p:nvSpPr>
          <p:cNvPr id="486" name="Shape 486"/>
          <p:cNvSpPr txBox="1">
            <a:spLocks noGrp="1"/>
          </p:cNvSpPr>
          <p:nvPr>
            <p:ph type="body" idx="1"/>
          </p:nvPr>
        </p:nvSpPr>
        <p:spPr>
          <a:xfrm>
            <a:off x="5004236" y="1297577"/>
            <a:ext cx="3611875" cy="2771550"/>
          </a:xfrm>
          <a:prstGeom prst="rect">
            <a:avLst/>
          </a:prstGeom>
        </p:spPr>
        <p:txBody>
          <a:bodyPr lIns="91425" tIns="91425" rIns="91425" bIns="91425" anchor="t" anchorCtr="0">
            <a:noAutofit/>
          </a:bodyPr>
          <a:lstStyle/>
          <a:p>
            <a:pPr lvl="0" indent="-365760" algn="just"/>
            <a:r>
              <a:rPr lang="en-US" sz="2400" dirty="0">
                <a:solidFill>
                  <a:schemeClr val="tx1">
                    <a:lumMod val="85000"/>
                    <a:lumOff val="15000"/>
                  </a:schemeClr>
                </a:solidFill>
              </a:rPr>
              <a:t>Nhiều </a:t>
            </a:r>
            <a:r>
              <a:rPr lang="en-US" sz="2400" dirty="0" err="1">
                <a:solidFill>
                  <a:schemeClr val="tx1">
                    <a:lumMod val="85000"/>
                    <a:lumOff val="15000"/>
                  </a:schemeClr>
                </a:solidFill>
              </a:rPr>
              <a:t>trận</a:t>
            </a:r>
            <a:r>
              <a:rPr lang="en-US" sz="2400" dirty="0">
                <a:solidFill>
                  <a:schemeClr val="tx1">
                    <a:lumMod val="85000"/>
                    <a:lumOff val="15000"/>
                  </a:schemeClr>
                </a:solidFill>
              </a:rPr>
              <a:t> </a:t>
            </a:r>
            <a:r>
              <a:rPr lang="en-US" sz="2400" dirty="0" err="1">
                <a:solidFill>
                  <a:schemeClr val="tx1">
                    <a:lumMod val="85000"/>
                    <a:lumOff val="15000"/>
                  </a:schemeClr>
                </a:solidFill>
              </a:rPr>
              <a:t>lũ</a:t>
            </a:r>
            <a:r>
              <a:rPr lang="en-US" sz="2400" dirty="0">
                <a:solidFill>
                  <a:schemeClr val="tx1">
                    <a:lumMod val="85000"/>
                    <a:lumOff val="15000"/>
                  </a:schemeClr>
                </a:solidFill>
              </a:rPr>
              <a:t> </a:t>
            </a:r>
            <a:r>
              <a:rPr lang="en-US" sz="2400" dirty="0" err="1">
                <a:solidFill>
                  <a:schemeClr val="tx1">
                    <a:lumMod val="85000"/>
                    <a:lumOff val="15000"/>
                  </a:schemeClr>
                </a:solidFill>
              </a:rPr>
              <a:t>lụt</a:t>
            </a:r>
            <a:r>
              <a:rPr lang="en-US" sz="2400" dirty="0">
                <a:solidFill>
                  <a:schemeClr val="tx1">
                    <a:lumMod val="85000"/>
                    <a:lumOff val="15000"/>
                  </a:schemeClr>
                </a:solidFill>
              </a:rPr>
              <a:t> </a:t>
            </a:r>
            <a:r>
              <a:rPr lang="en-US" sz="2400" dirty="0" err="1">
                <a:solidFill>
                  <a:schemeClr val="tx1">
                    <a:lumMod val="85000"/>
                    <a:lumOff val="15000"/>
                  </a:schemeClr>
                </a:solidFill>
              </a:rPr>
              <a:t>diễn</a:t>
            </a:r>
            <a:r>
              <a:rPr lang="en-US" sz="2400" dirty="0">
                <a:solidFill>
                  <a:schemeClr val="tx1">
                    <a:lumMod val="85000"/>
                    <a:lumOff val="15000"/>
                  </a:schemeClr>
                </a:solidFill>
              </a:rPr>
              <a:t> </a:t>
            </a:r>
            <a:r>
              <a:rPr lang="en-US" sz="2400" dirty="0" err="1">
                <a:solidFill>
                  <a:schemeClr val="tx1">
                    <a:lumMod val="85000"/>
                    <a:lumOff val="15000"/>
                  </a:schemeClr>
                </a:solidFill>
              </a:rPr>
              <a:t>ra</a:t>
            </a:r>
            <a:r>
              <a:rPr lang="en-US" sz="2400" dirty="0">
                <a:solidFill>
                  <a:schemeClr val="tx1">
                    <a:lumMod val="85000"/>
                    <a:lumOff val="15000"/>
                  </a:schemeClr>
                </a:solidFill>
              </a:rPr>
              <a:t> </a:t>
            </a:r>
            <a:r>
              <a:rPr lang="en-US" sz="2400" dirty="0" err="1">
                <a:solidFill>
                  <a:schemeClr val="tx1">
                    <a:lumMod val="85000"/>
                    <a:lumOff val="15000"/>
                  </a:schemeClr>
                </a:solidFill>
              </a:rPr>
              <a:t>rất</a:t>
            </a:r>
            <a:r>
              <a:rPr lang="en-US" sz="2400" dirty="0">
                <a:solidFill>
                  <a:schemeClr val="tx1">
                    <a:lumMod val="85000"/>
                    <a:lumOff val="15000"/>
                  </a:schemeClr>
                </a:solidFill>
              </a:rPr>
              <a:t> </a:t>
            </a:r>
            <a:r>
              <a:rPr lang="en-US" sz="2400" dirty="0" err="1">
                <a:solidFill>
                  <a:schemeClr val="tx1">
                    <a:lumMod val="85000"/>
                    <a:lumOff val="15000"/>
                  </a:schemeClr>
                </a:solidFill>
              </a:rPr>
              <a:t>bất</a:t>
            </a:r>
            <a:r>
              <a:rPr lang="en-US" sz="2400" dirty="0">
                <a:solidFill>
                  <a:schemeClr val="tx1">
                    <a:lumMod val="85000"/>
                    <a:lumOff val="15000"/>
                  </a:schemeClr>
                </a:solidFill>
              </a:rPr>
              <a:t> </a:t>
            </a:r>
            <a:r>
              <a:rPr lang="en-US" sz="2400" dirty="0" err="1" smtClean="0">
                <a:solidFill>
                  <a:schemeClr val="tx1">
                    <a:lumMod val="85000"/>
                    <a:lumOff val="15000"/>
                  </a:schemeClr>
                </a:solidFill>
              </a:rPr>
              <a:t>ngờ</a:t>
            </a:r>
            <a:r>
              <a:rPr lang="en-US" sz="2400" dirty="0" smtClean="0">
                <a:solidFill>
                  <a:schemeClr val="tx1">
                    <a:lumMod val="85000"/>
                    <a:lumOff val="15000"/>
                  </a:schemeClr>
                </a:solidFill>
              </a:rPr>
              <a:t> </a:t>
            </a:r>
            <a:r>
              <a:rPr lang="en-US" sz="2400" dirty="0">
                <a:solidFill>
                  <a:schemeClr val="tx1">
                    <a:lumMod val="85000"/>
                    <a:lumOff val="15000"/>
                  </a:schemeClr>
                </a:solidFill>
              </a:rPr>
              <a:t>trên toàn </a:t>
            </a:r>
            <a:r>
              <a:rPr lang="en-US" sz="2400" dirty="0" err="1">
                <a:solidFill>
                  <a:schemeClr val="tx1">
                    <a:lumMod val="85000"/>
                    <a:lumOff val="15000"/>
                  </a:schemeClr>
                </a:solidFill>
              </a:rPr>
              <a:t>quốc</a:t>
            </a:r>
            <a:endParaRPr lang="en" sz="2400" dirty="0">
              <a:solidFill>
                <a:schemeClr val="tx1">
                  <a:lumMod val="85000"/>
                  <a:lumOff val="15000"/>
                </a:schemeClr>
              </a:solidFill>
            </a:endParaRPr>
          </a:p>
          <a:p>
            <a:pPr lvl="0" indent="-365760" algn="just"/>
            <a:r>
              <a:rPr lang="en-US" sz="2400" dirty="0"/>
              <a:t>Nhiều </a:t>
            </a:r>
            <a:r>
              <a:rPr lang="en-US" sz="2400" dirty="0" err="1"/>
              <a:t>đường</a:t>
            </a:r>
            <a:r>
              <a:rPr lang="en-US" sz="2400" dirty="0"/>
              <a:t> ở các thành phố </a:t>
            </a:r>
            <a:r>
              <a:rPr lang="en-US" sz="2400" dirty="0" err="1"/>
              <a:t>lớn</a:t>
            </a:r>
            <a:r>
              <a:rPr lang="en-US" sz="2400" dirty="0"/>
              <a:t> bị </a:t>
            </a:r>
            <a:r>
              <a:rPr lang="en-US" sz="2400" dirty="0" err="1"/>
              <a:t>ngập</a:t>
            </a:r>
            <a:r>
              <a:rPr lang="en-US" sz="2400" dirty="0"/>
              <a:t> </a:t>
            </a:r>
            <a:r>
              <a:rPr lang="en-US" sz="2400" dirty="0" err="1"/>
              <a:t>sâu</a:t>
            </a:r>
            <a:r>
              <a:rPr lang="en-US" sz="2400" dirty="0"/>
              <a:t> </a:t>
            </a:r>
            <a:r>
              <a:rPr lang="en-US" sz="2400" dirty="0" err="1"/>
              <a:t>sau</a:t>
            </a:r>
            <a:r>
              <a:rPr lang="en-US" sz="2400" dirty="0"/>
              <a:t> các </a:t>
            </a:r>
            <a:r>
              <a:rPr lang="en-US" sz="2400" dirty="0" err="1"/>
              <a:t>trận</a:t>
            </a:r>
            <a:r>
              <a:rPr lang="en-US" sz="2400" dirty="0"/>
              <a:t> mưa </a:t>
            </a:r>
            <a:r>
              <a:rPr lang="en-US" sz="2400" dirty="0" err="1"/>
              <a:t>lớn</a:t>
            </a:r>
            <a:r>
              <a:rPr lang="en-US" sz="2400" dirty="0"/>
              <a:t> hay </a:t>
            </a:r>
            <a:r>
              <a:rPr lang="en-US" sz="2400" dirty="0" err="1"/>
              <a:t>triều</a:t>
            </a:r>
            <a:r>
              <a:rPr lang="en-US" sz="2400" dirty="0"/>
              <a:t> </a:t>
            </a:r>
            <a:r>
              <a:rPr lang="en-US" sz="2400" dirty="0" err="1"/>
              <a:t>cường</a:t>
            </a:r>
            <a:endParaRPr lang="en" sz="2400" dirty="0"/>
          </a:p>
        </p:txBody>
      </p:sp>
      <p:pic>
        <p:nvPicPr>
          <p:cNvPr id="1026" name="Picture 2" descr="ÄÃ  Náºµng: mÆ°a lá»n kÃ©o dÃ i khiáº¿n háº§m chui, chung cÆ° ngáº­p náº·ng - áº£nh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51" y="1219461"/>
            <a:ext cx="4300551" cy="2789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á»c sá»ng cá»§a ngÆ°á»i SÃ i GÃ²n trong ngÃ y triá»u cÆ°á»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79" y="1220111"/>
            <a:ext cx="4593676" cy="27899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58537" y="4095060"/>
            <a:ext cx="2834430" cy="307777"/>
          </a:xfrm>
          <a:prstGeom prst="rect">
            <a:avLst/>
          </a:prstGeom>
          <a:noFill/>
        </p:spPr>
        <p:txBody>
          <a:bodyPr wrap="none" rtlCol="0">
            <a:spAutoFit/>
          </a:bodyPr>
          <a:lstStyle/>
          <a:p>
            <a:r>
              <a:rPr lang="en-US" i="1" dirty="0" smtClean="0">
                <a:solidFill>
                  <a:schemeClr val="tx1">
                    <a:lumMod val="85000"/>
                    <a:lumOff val="15000"/>
                  </a:schemeClr>
                </a:solidFill>
              </a:rPr>
              <a:t>Đà Nẵng </a:t>
            </a:r>
            <a:r>
              <a:rPr lang="en-US" i="1" dirty="0" err="1" smtClean="0">
                <a:solidFill>
                  <a:schemeClr val="tx1">
                    <a:lumMod val="85000"/>
                    <a:lumOff val="15000"/>
                  </a:schemeClr>
                </a:solidFill>
              </a:rPr>
              <a:t>ngập</a:t>
            </a:r>
            <a:r>
              <a:rPr lang="en-US" i="1" dirty="0" smtClean="0">
                <a:solidFill>
                  <a:schemeClr val="tx1">
                    <a:lumMod val="85000"/>
                    <a:lumOff val="15000"/>
                  </a:schemeClr>
                </a:solidFill>
              </a:rPr>
              <a:t> nặng </a:t>
            </a:r>
            <a:r>
              <a:rPr lang="en-US" i="1" dirty="0" err="1" smtClean="0">
                <a:solidFill>
                  <a:schemeClr val="tx1">
                    <a:lumMod val="85000"/>
                    <a:lumOff val="15000"/>
                  </a:schemeClr>
                </a:solidFill>
              </a:rPr>
              <a:t>sau</a:t>
            </a:r>
            <a:r>
              <a:rPr lang="en-US" i="1" dirty="0" smtClean="0">
                <a:solidFill>
                  <a:schemeClr val="tx1">
                    <a:lumMod val="85000"/>
                    <a:lumOff val="15000"/>
                  </a:schemeClr>
                </a:solidFill>
              </a:rPr>
              <a:t> mưa </a:t>
            </a:r>
            <a:r>
              <a:rPr lang="en-US" i="1" dirty="0" err="1" smtClean="0">
                <a:solidFill>
                  <a:schemeClr val="tx1">
                    <a:lumMod val="85000"/>
                    <a:lumOff val="15000"/>
                  </a:schemeClr>
                </a:solidFill>
              </a:rPr>
              <a:t>lớn</a:t>
            </a:r>
            <a:endParaRPr lang="en-US" i="1" dirty="0">
              <a:solidFill>
                <a:schemeClr val="tx1">
                  <a:lumMod val="85000"/>
                  <a:lumOff val="15000"/>
                </a:schemeClr>
              </a:solidFill>
            </a:endParaRPr>
          </a:p>
        </p:txBody>
      </p:sp>
      <p:sp>
        <p:nvSpPr>
          <p:cNvPr id="8" name="TextBox 7"/>
          <p:cNvSpPr txBox="1"/>
          <p:nvPr/>
        </p:nvSpPr>
        <p:spPr>
          <a:xfrm>
            <a:off x="421509" y="4095061"/>
            <a:ext cx="4469493" cy="307777"/>
          </a:xfrm>
          <a:prstGeom prst="rect">
            <a:avLst/>
          </a:prstGeom>
          <a:noFill/>
        </p:spPr>
        <p:txBody>
          <a:bodyPr wrap="none" rtlCol="0">
            <a:spAutoFit/>
          </a:bodyPr>
          <a:lstStyle/>
          <a:p>
            <a:r>
              <a:rPr lang="vi-VN" i="1" dirty="0">
                <a:solidFill>
                  <a:schemeClr val="tx1">
                    <a:lumMod val="85000"/>
                    <a:lumOff val="15000"/>
                  </a:schemeClr>
                </a:solidFill>
              </a:rPr>
              <a:t>Cuộc sống của người Sài Gòn trong ngày triều cường</a:t>
            </a:r>
          </a:p>
        </p:txBody>
      </p:sp>
      <p:sp>
        <p:nvSpPr>
          <p:cNvPr id="9" name="Content Placeholder 2"/>
          <p:cNvSpPr>
            <a:spLocks noGrp="1"/>
          </p:cNvSpPr>
          <p:nvPr/>
        </p:nvSpPr>
        <p:spPr>
          <a:xfrm>
            <a:off x="3522975" y="646218"/>
            <a:ext cx="2300569"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err="1" smtClean="0">
                <a:latin typeface="Calibri" panose="020F0502020204030204" pitchFamily="34" charset="0"/>
                <a:cs typeface="Calibri" panose="020F0502020204030204" pitchFamily="34" charset="0"/>
              </a:rPr>
              <a:t>Bối</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cảnh</a:t>
            </a:r>
            <a:endParaRPr lang="en-US" sz="2400" dirty="0" smtClean="0">
              <a:latin typeface="Calibri" panose="020F0502020204030204" pitchFamily="34" charset="0"/>
              <a:cs typeface="Calibri" panose="020F0502020204030204"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fade">
                                      <p:cBhvr>
                                        <p:cTn id="18" dur="500"/>
                                        <p:tgtEl>
                                          <p:spTgt spid="48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486">
                                            <p:txEl>
                                              <p:pRg st="1" end="1"/>
                                            </p:txEl>
                                          </p:spTgt>
                                        </p:tgtEl>
                                        <p:attrNameLst>
                                          <p:attrName>style.visibility</p:attrName>
                                        </p:attrNameLst>
                                      </p:cBhvr>
                                      <p:to>
                                        <p:strVal val="visible"/>
                                      </p:to>
                                    </p:set>
                                    <p:animEffect transition="in" filter="fade">
                                      <p:cBhvr>
                                        <p:cTn id="37" dur="500"/>
                                        <p:tgtEl>
                                          <p:spTgt spid="4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uiExpand="1" build="p"/>
      <p:bldP spid="3" grpId="0"/>
      <p:bldP spid="3" grpId="1"/>
      <p:bldP spid="8" grpId="0" uiExpand="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817123"/>
          </a:xfrm>
          <a:prstGeom prst="rect">
            <a:avLst/>
          </a:prstGeom>
        </p:spPr>
        <p:txBody>
          <a:bodyPr lIns="91425" tIns="91425" rIns="91425" bIns="91425" anchor="b" anchorCtr="0">
            <a:noAutofit/>
          </a:bodyPr>
          <a:lstStyle/>
          <a:p>
            <a:pPr lvl="0"/>
            <a:r>
              <a:rPr lang="en-US" sz="3200" dirty="0">
                <a:latin typeface="Source Sans Pro" panose="020B0604020202020204" charset="0"/>
              </a:rPr>
              <a:t>Giới </a:t>
            </a:r>
            <a:r>
              <a:rPr lang="en-US" sz="3200" dirty="0" err="1">
                <a:latin typeface="Source Sans Pro" panose="020B0604020202020204" charset="0"/>
              </a:rPr>
              <a:t>thiệu</a:t>
            </a:r>
            <a:r>
              <a:rPr lang="en-US" sz="3200" dirty="0">
                <a:latin typeface="Source Sans Pro" panose="020B0604020202020204" charset="0"/>
              </a:rPr>
              <a:t> đề </a:t>
            </a:r>
            <a:r>
              <a:rPr lang="en-US" sz="3200" dirty="0" smtClean="0">
                <a:latin typeface="Source Sans Pro" panose="020B0604020202020204" charset="0"/>
              </a:rPr>
              <a:t>tài</a:t>
            </a:r>
            <a:endParaRPr lang="en" sz="3200" dirty="0">
              <a:solidFill>
                <a:srgbClr val="3C78D8"/>
              </a:solidFill>
            </a:endParaRPr>
          </a:p>
        </p:txBody>
      </p:sp>
      <p:sp>
        <p:nvSpPr>
          <p:cNvPr id="486" name="Shape 486"/>
          <p:cNvSpPr txBox="1">
            <a:spLocks noGrp="1"/>
          </p:cNvSpPr>
          <p:nvPr>
            <p:ph type="body" idx="1"/>
          </p:nvPr>
        </p:nvSpPr>
        <p:spPr>
          <a:xfrm>
            <a:off x="213575" y="1496360"/>
            <a:ext cx="8503042" cy="2737710"/>
          </a:xfrm>
          <a:prstGeom prst="rect">
            <a:avLst/>
          </a:prstGeom>
        </p:spPr>
        <p:txBody>
          <a:bodyPr lIns="91425" tIns="91425" rIns="91425" bIns="91425" anchor="t" anchorCtr="0">
            <a:noAutofit/>
          </a:bodyPr>
          <a:lstStyle/>
          <a:p>
            <a:pPr lvl="0" indent="-365760" algn="just"/>
            <a:r>
              <a:rPr lang="vi-VN" sz="2400" dirty="0" smtClean="0"/>
              <a:t>Hiển </a:t>
            </a:r>
            <a:r>
              <a:rPr lang="vi-VN" sz="2400" dirty="0"/>
              <a:t>thị khách quan tình hình mức nước hiện tại ở các địa điểm có đặt cảm </a:t>
            </a:r>
            <a:r>
              <a:rPr lang="vi-VN" sz="2400" dirty="0" smtClean="0"/>
              <a:t>biế</a:t>
            </a:r>
            <a:r>
              <a:rPr lang="en-US" sz="2400" dirty="0" smtClean="0"/>
              <a:t>n</a:t>
            </a:r>
            <a:r>
              <a:rPr lang="vi-VN" sz="2400" dirty="0" smtClean="0"/>
              <a:t>.</a:t>
            </a:r>
            <a:endParaRPr lang="en" sz="2400" dirty="0" smtClean="0"/>
          </a:p>
          <a:p>
            <a:pPr lvl="0" indent="-365760" algn="just"/>
            <a:r>
              <a:rPr lang="vi-VN" sz="2400" dirty="0" smtClean="0"/>
              <a:t>Cảnh </a:t>
            </a:r>
            <a:r>
              <a:rPr lang="vi-VN" sz="2400" dirty="0"/>
              <a:t>báo tức thời khi có dữ liệu mực mước vượt quá mức cho phép, giúp sơ tán hoặc phong tỏa các tài sản nến bị ảnh hưởng do mước nước cao</a:t>
            </a:r>
            <a:r>
              <a:rPr lang="vi-VN" sz="2400" dirty="0" smtClean="0"/>
              <a:t>.</a:t>
            </a:r>
            <a:endParaRPr lang="en-US" sz="2400" dirty="0" smtClean="0"/>
          </a:p>
          <a:p>
            <a:pPr lvl="0" indent="-365760" algn="just"/>
            <a:r>
              <a:rPr lang="vi-VN" sz="2400" dirty="0" smtClean="0"/>
              <a:t> Hỗ </a:t>
            </a:r>
            <a:r>
              <a:rPr lang="vi-VN" sz="2400" dirty="0"/>
              <a:t>trợ quá trình điều tiết nguồn nước, giúp giảm đến tối thiểu các tình trạng ngập lụt cục </a:t>
            </a:r>
            <a:r>
              <a:rPr lang="vi-VN" sz="2400" dirty="0" smtClean="0"/>
              <a:t>bộ</a:t>
            </a:r>
            <a:r>
              <a:rPr lang="en-US" sz="2400" dirty="0" smtClean="0"/>
              <a:t>.</a:t>
            </a:r>
          </a:p>
          <a:p>
            <a:pPr lvl="0" indent="-365760" algn="just"/>
            <a:endParaRPr lang="en" sz="2400" dirty="0"/>
          </a:p>
        </p:txBody>
      </p:sp>
      <p:sp>
        <p:nvSpPr>
          <p:cNvPr id="10" name="Content Placeholder 2"/>
          <p:cNvSpPr>
            <a:spLocks noGrp="1"/>
          </p:cNvSpPr>
          <p:nvPr/>
        </p:nvSpPr>
        <p:spPr>
          <a:xfrm>
            <a:off x="3423865" y="781603"/>
            <a:ext cx="2300569" cy="750276"/>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smtClean="0">
                <a:latin typeface="Calibri" panose="020F0502020204030204" pitchFamily="34" charset="0"/>
                <a:cs typeface="Calibri" panose="020F0502020204030204" pitchFamily="34" charset="0"/>
              </a:rPr>
              <a:t>Mục </a:t>
            </a:r>
            <a:r>
              <a:rPr lang="en-US" sz="3200" dirty="0" err="1" smtClean="0">
                <a:latin typeface="Calibri" panose="020F0502020204030204" pitchFamily="34" charset="0"/>
                <a:cs typeface="Calibri" panose="020F0502020204030204" pitchFamily="34" charset="0"/>
              </a:rPr>
              <a:t>tiêu</a:t>
            </a:r>
            <a:r>
              <a:rPr lang="en-US" sz="3200" dirty="0" smtClean="0">
                <a:latin typeface="Calibri" panose="020F0502020204030204" pitchFamily="34" charset="0"/>
                <a:cs typeface="Calibri" panose="020F0502020204030204" pitchFamily="34" charset="0"/>
              </a:rPr>
              <a:t> đề tài</a:t>
            </a:r>
            <a:endParaRPr lang="en-US" sz="24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315901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vi-VN" sz="4400" dirty="0">
                <a:latin typeface="Source Sans Pro" panose="020B0604020202020204" charset="0"/>
              </a:rPr>
              <a:t>Cơ </a:t>
            </a:r>
            <a:r>
              <a:rPr lang="vi-VN" sz="4400" dirty="0" smtClean="0">
                <a:latin typeface="Source Sans Pro" panose="020B0604020202020204" charset="0"/>
              </a:rPr>
              <a:t>sở</a:t>
            </a:r>
            <a:r>
              <a:rPr lang="en-US" sz="4400" dirty="0" smtClean="0">
                <a:latin typeface="Source Sans Pro" panose="020B0604020202020204" charset="0"/>
              </a:rPr>
              <a:t> </a:t>
            </a:r>
            <a:r>
              <a:rPr lang="vi-VN" sz="4400" dirty="0" smtClean="0">
                <a:latin typeface="Source Sans Pro" panose="020B0604020202020204" charset="0"/>
              </a:rPr>
              <a:t>lý thuyết</a:t>
            </a:r>
            <a:endParaRPr lang="en-US" sz="28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2</a:t>
            </a:r>
            <a:endParaRPr lang="en" sz="12000" b="1" dirty="0">
              <a:solidFill>
                <a:srgbClr val="3C78D8"/>
              </a:solidFill>
              <a:latin typeface="Oswald"/>
              <a:ea typeface="Oswald"/>
              <a:cs typeface="Oswald"/>
              <a:sym typeface="Oswald"/>
            </a:endParaRPr>
          </a:p>
        </p:txBody>
      </p:sp>
      <p:grpSp>
        <p:nvGrpSpPr>
          <p:cNvPr id="5" name="Group 4"/>
          <p:cNvGrpSpPr/>
          <p:nvPr/>
        </p:nvGrpSpPr>
        <p:grpSpPr>
          <a:xfrm>
            <a:off x="643590" y="1391205"/>
            <a:ext cx="1280160" cy="1069848"/>
            <a:chOff x="7098709" y="3095614"/>
            <a:chExt cx="1502718" cy="1252728"/>
          </a:xfrm>
        </p:grpSpPr>
        <p:sp>
          <p:nvSpPr>
            <p:cNvPr id="6" name="Shape 537"/>
            <p:cNvSpPr/>
            <p:nvPr/>
          </p:nvSpPr>
          <p:spPr>
            <a:xfrm rot="5400000">
              <a:off x="7233228" y="3095614"/>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709" y="3125266"/>
              <a:ext cx="1502718" cy="119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23750" y="1208325"/>
            <a:ext cx="1252728" cy="125272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923750" y="2561408"/>
            <a:ext cx="1435608" cy="143560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115470" y="2561408"/>
            <a:ext cx="1709928" cy="1709928"/>
            <a:chOff x="6776029" y="4462613"/>
            <a:chExt cx="1709928" cy="1709928"/>
          </a:xfrm>
        </p:grpSpPr>
        <p:sp>
          <p:nvSpPr>
            <p:cNvPr id="21"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2"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7645858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817123"/>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13574" y="1276818"/>
            <a:ext cx="4834675" cy="3600450"/>
          </a:xfrm>
          <a:prstGeom prst="rect">
            <a:avLst/>
          </a:prstGeom>
        </p:spPr>
        <p:txBody>
          <a:bodyPr lIns="91425" tIns="91425" rIns="91425" bIns="91425" anchor="t" anchorCtr="0">
            <a:noAutofit/>
          </a:bodyPr>
          <a:lstStyle/>
          <a:p>
            <a:pPr lvl="0" algn="just">
              <a:buNone/>
            </a:pPr>
            <a:r>
              <a:rPr lang="en-US" dirty="0" err="1"/>
              <a:t>Hệ</a:t>
            </a:r>
            <a:r>
              <a:rPr lang="en-US" dirty="0"/>
              <a:t> </a:t>
            </a:r>
            <a:r>
              <a:rPr lang="en-US" dirty="0" err="1"/>
              <a:t>thống</a:t>
            </a:r>
            <a:r>
              <a:rPr lang="en-US" dirty="0"/>
              <a:t> thông tin địa lý GIS (Geographic Information Systems) là một công </a:t>
            </a:r>
            <a:r>
              <a:rPr lang="en-US" dirty="0" err="1"/>
              <a:t>cụ</a:t>
            </a:r>
            <a:r>
              <a:rPr lang="en-US" dirty="0"/>
              <a:t> tập hợp </a:t>
            </a:r>
            <a:r>
              <a:rPr lang="en-US" dirty="0" err="1"/>
              <a:t>những</a:t>
            </a:r>
            <a:r>
              <a:rPr lang="en-US" dirty="0"/>
              <a:t> </a:t>
            </a:r>
            <a:r>
              <a:rPr lang="en-US" dirty="0" err="1"/>
              <a:t>quy</a:t>
            </a:r>
            <a:r>
              <a:rPr lang="en-US" dirty="0"/>
              <a:t> trình </a:t>
            </a:r>
            <a:r>
              <a:rPr lang="en-US" dirty="0" err="1"/>
              <a:t>dựa</a:t>
            </a:r>
            <a:r>
              <a:rPr lang="en-US" dirty="0"/>
              <a:t> trên máy tính để lập bản đồ, </a:t>
            </a:r>
            <a:r>
              <a:rPr lang="en-US" dirty="0" err="1"/>
              <a:t>lưu</a:t>
            </a:r>
            <a:r>
              <a:rPr lang="en-US" dirty="0"/>
              <a:t> </a:t>
            </a:r>
            <a:r>
              <a:rPr lang="en-US" dirty="0" err="1"/>
              <a:t>trữ</a:t>
            </a:r>
            <a:r>
              <a:rPr lang="en-US" dirty="0"/>
              <a:t> và </a:t>
            </a:r>
            <a:r>
              <a:rPr lang="en-US" dirty="0" err="1"/>
              <a:t>thao</a:t>
            </a:r>
            <a:r>
              <a:rPr lang="en-US" dirty="0"/>
              <a:t> </a:t>
            </a:r>
            <a:r>
              <a:rPr lang="en-US" dirty="0" err="1"/>
              <a:t>tác</a:t>
            </a:r>
            <a:r>
              <a:rPr lang="en-US" dirty="0"/>
              <a:t> dữ </a:t>
            </a:r>
            <a:r>
              <a:rPr lang="en-US" dirty="0" err="1"/>
              <a:t>liệu</a:t>
            </a:r>
            <a:r>
              <a:rPr lang="en-US" dirty="0"/>
              <a:t> địa lý, </a:t>
            </a:r>
            <a:r>
              <a:rPr lang="en-US" dirty="0" err="1"/>
              <a:t>phân</a:t>
            </a:r>
            <a:r>
              <a:rPr lang="en-US" dirty="0"/>
              <a:t> </a:t>
            </a:r>
            <a:r>
              <a:rPr lang="en-US" dirty="0" err="1"/>
              <a:t>tích</a:t>
            </a:r>
            <a:r>
              <a:rPr lang="en-US" dirty="0"/>
              <a:t> các sự </a:t>
            </a:r>
            <a:r>
              <a:rPr lang="en-US" dirty="0" err="1"/>
              <a:t>vật</a:t>
            </a:r>
            <a:r>
              <a:rPr lang="en-US" dirty="0"/>
              <a:t> hiện </a:t>
            </a:r>
            <a:r>
              <a:rPr lang="en-US" dirty="0" err="1"/>
              <a:t>tượng</a:t>
            </a:r>
            <a:r>
              <a:rPr lang="en-US" dirty="0"/>
              <a:t> thực trên </a:t>
            </a:r>
            <a:r>
              <a:rPr lang="en-US" dirty="0" err="1"/>
              <a:t>trái</a:t>
            </a:r>
            <a:r>
              <a:rPr lang="en-US" dirty="0"/>
              <a:t> </a:t>
            </a:r>
            <a:r>
              <a:rPr lang="en-US" dirty="0" err="1"/>
              <a:t>đất</a:t>
            </a:r>
            <a:r>
              <a:rPr lang="en-US" dirty="0"/>
              <a:t>, dự </a:t>
            </a:r>
            <a:r>
              <a:rPr lang="en-US" dirty="0" err="1"/>
              <a:t>đoán</a:t>
            </a:r>
            <a:r>
              <a:rPr lang="en-US" dirty="0"/>
              <a:t> </a:t>
            </a:r>
            <a:r>
              <a:rPr lang="en-US" dirty="0" err="1"/>
              <a:t>tác</a:t>
            </a:r>
            <a:r>
              <a:rPr lang="en-US" dirty="0"/>
              <a:t> </a:t>
            </a:r>
            <a:r>
              <a:rPr lang="en-US" dirty="0" err="1"/>
              <a:t>động</a:t>
            </a:r>
            <a:r>
              <a:rPr lang="en-US" dirty="0"/>
              <a:t> và </a:t>
            </a:r>
            <a:r>
              <a:rPr lang="en-US" dirty="0" err="1"/>
              <a:t>hoạch</a:t>
            </a:r>
            <a:r>
              <a:rPr lang="en-US" dirty="0"/>
              <a:t> định </a:t>
            </a:r>
            <a:r>
              <a:rPr lang="en-US" dirty="0" err="1"/>
              <a:t>chiến</a:t>
            </a:r>
            <a:r>
              <a:rPr lang="en-US" dirty="0"/>
              <a:t> </a:t>
            </a:r>
            <a:r>
              <a:rPr lang="en-US" dirty="0" err="1"/>
              <a:t>lược</a:t>
            </a:r>
            <a:r>
              <a:rPr lang="en-US" dirty="0"/>
              <a:t>. </a:t>
            </a:r>
            <a:r>
              <a:rPr lang="en-US" dirty="0" err="1"/>
              <a:t>Thuật</a:t>
            </a:r>
            <a:r>
              <a:rPr lang="en-US" dirty="0"/>
              <a:t> </a:t>
            </a:r>
            <a:r>
              <a:rPr lang="en-US" dirty="0" err="1"/>
              <a:t>ngữ</a:t>
            </a:r>
            <a:r>
              <a:rPr lang="en-US" dirty="0"/>
              <a:t> này được biết đến từ </a:t>
            </a:r>
            <a:r>
              <a:rPr lang="en-US" dirty="0" err="1"/>
              <a:t>những</a:t>
            </a:r>
            <a:r>
              <a:rPr lang="en-US" dirty="0"/>
              <a:t> năm 60 của thế </a:t>
            </a:r>
            <a:r>
              <a:rPr lang="en-US" dirty="0" err="1"/>
              <a:t>kỉ</a:t>
            </a:r>
            <a:r>
              <a:rPr lang="en-US" dirty="0"/>
              <a:t> 20 và </a:t>
            </a:r>
            <a:r>
              <a:rPr lang="en-US" dirty="0" err="1"/>
              <a:t>Giáo</a:t>
            </a:r>
            <a:r>
              <a:rPr lang="en-US" dirty="0"/>
              <a:t> </a:t>
            </a:r>
            <a:r>
              <a:rPr lang="en-US" dirty="0" err="1"/>
              <a:t>sư</a:t>
            </a:r>
            <a:r>
              <a:rPr lang="en-US" dirty="0"/>
              <a:t> Roger Tomlinson được cả thế giới công nhận là cha </a:t>
            </a:r>
            <a:r>
              <a:rPr lang="en-US" dirty="0" err="1"/>
              <a:t>đẻ</a:t>
            </a:r>
            <a:r>
              <a:rPr lang="en-US" dirty="0"/>
              <a:t> của GIS </a:t>
            </a:r>
            <a:r>
              <a:rPr lang="en-US" dirty="0" smtClean="0"/>
              <a:t>.</a:t>
            </a:r>
          </a:p>
        </p:txBody>
      </p:sp>
      <p:sp>
        <p:nvSpPr>
          <p:cNvPr id="10" name="Content Placeholder 2"/>
          <p:cNvSpPr>
            <a:spLocks noGrp="1"/>
          </p:cNvSpPr>
          <p:nvPr/>
        </p:nvSpPr>
        <p:spPr>
          <a:xfrm>
            <a:off x="3423865" y="746084"/>
            <a:ext cx="2300569"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smtClean="0">
                <a:latin typeface="Calibri" panose="020F0502020204030204" pitchFamily="34" charset="0"/>
                <a:cs typeface="Calibri" panose="020F0502020204030204" pitchFamily="34" charset="0"/>
              </a:rPr>
              <a:t>GIS</a:t>
            </a:r>
            <a:endParaRPr lang="en-US" sz="2400" dirty="0" smtClean="0">
              <a:latin typeface="Calibri" panose="020F0502020204030204" pitchFamily="34" charset="0"/>
              <a:cs typeface="Calibri" panose="020F0502020204030204" pitchFamily="34" charset="0"/>
            </a:endParaRPr>
          </a:p>
        </p:txBody>
      </p:sp>
      <p:pic>
        <p:nvPicPr>
          <p:cNvPr id="5122" name="Picture 2" descr="Káº¿t quáº£ hÃ¬nh áº£nh cho g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172" y="1343025"/>
            <a:ext cx="3750552"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922223"/>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49" y="41694"/>
            <a:ext cx="6996600" cy="704390"/>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13575" y="1354133"/>
            <a:ext cx="5510859" cy="3534865"/>
          </a:xfrm>
          <a:prstGeom prst="rect">
            <a:avLst/>
          </a:prstGeom>
        </p:spPr>
        <p:txBody>
          <a:bodyPr lIns="91425" tIns="91425" rIns="91425" bIns="91425" anchor="t" anchorCtr="0">
            <a:noAutofit/>
          </a:bodyPr>
          <a:lstStyle/>
          <a:p>
            <a:pPr lvl="0" algn="just">
              <a:buNone/>
            </a:pPr>
            <a:r>
              <a:rPr lang="en-US" dirty="0" err="1"/>
              <a:t>GeoServer</a:t>
            </a:r>
            <a:r>
              <a:rPr lang="en-US" dirty="0"/>
              <a:t> là </a:t>
            </a:r>
            <a:r>
              <a:rPr lang="en-US" dirty="0" smtClean="0"/>
              <a:t>phần </a:t>
            </a:r>
            <a:r>
              <a:rPr lang="en-US" dirty="0" err="1"/>
              <a:t>mềm</a:t>
            </a:r>
            <a:r>
              <a:rPr lang="en-US" dirty="0"/>
              <a:t> </a:t>
            </a:r>
            <a:r>
              <a:rPr lang="en-US" dirty="0" err="1"/>
              <a:t>chứa</a:t>
            </a:r>
            <a:r>
              <a:rPr lang="en-US" dirty="0"/>
              <a:t> một số </a:t>
            </a:r>
            <a:r>
              <a:rPr lang="en-US" dirty="0" err="1"/>
              <a:t>phương</a:t>
            </a:r>
            <a:r>
              <a:rPr lang="en-US" dirty="0"/>
              <a:t> </a:t>
            </a:r>
            <a:r>
              <a:rPr lang="en-US" dirty="0" err="1"/>
              <a:t>pháp</a:t>
            </a:r>
            <a:r>
              <a:rPr lang="en-US" dirty="0"/>
              <a:t> </a:t>
            </a:r>
            <a:r>
              <a:rPr lang="en-US" dirty="0" err="1"/>
              <a:t>phân</a:t>
            </a:r>
            <a:r>
              <a:rPr lang="en-US" dirty="0"/>
              <a:t> </a:t>
            </a:r>
            <a:r>
              <a:rPr lang="en-US" dirty="0" err="1"/>
              <a:t>tích</a:t>
            </a:r>
            <a:r>
              <a:rPr lang="en-US" dirty="0"/>
              <a:t> bản đồ, là một máy </a:t>
            </a:r>
            <a:r>
              <a:rPr lang="en-US" dirty="0" err="1"/>
              <a:t>chủ</a:t>
            </a:r>
            <a:r>
              <a:rPr lang="en-US" dirty="0"/>
              <a:t> </a:t>
            </a:r>
            <a:r>
              <a:rPr lang="en-US" dirty="0" err="1"/>
              <a:t>mã</a:t>
            </a:r>
            <a:r>
              <a:rPr lang="en-US" dirty="0"/>
              <a:t> </a:t>
            </a:r>
            <a:r>
              <a:rPr lang="en-US" dirty="0" err="1"/>
              <a:t>nguồn</a:t>
            </a:r>
            <a:r>
              <a:rPr lang="en-US" dirty="0"/>
              <a:t> mở với mục </a:t>
            </a:r>
            <a:r>
              <a:rPr lang="en-US" dirty="0" err="1"/>
              <a:t>đích</a:t>
            </a:r>
            <a:r>
              <a:rPr lang="en-US" dirty="0"/>
              <a:t> kết </a:t>
            </a:r>
            <a:r>
              <a:rPr lang="en-US" dirty="0" err="1"/>
              <a:t>nối</a:t>
            </a:r>
            <a:r>
              <a:rPr lang="en-US" dirty="0"/>
              <a:t> </a:t>
            </a:r>
            <a:r>
              <a:rPr lang="en-US" dirty="0" err="1"/>
              <a:t>những</a:t>
            </a:r>
            <a:r>
              <a:rPr lang="en-US" dirty="0"/>
              <a:t> thông tin địa lý có </a:t>
            </a:r>
            <a:r>
              <a:rPr lang="en-US" dirty="0" err="1"/>
              <a:t>sẵn</a:t>
            </a:r>
            <a:r>
              <a:rPr lang="en-US" dirty="0"/>
              <a:t> tới các </a:t>
            </a:r>
            <a:r>
              <a:rPr lang="en-US" dirty="0" err="1"/>
              <a:t>trang</a:t>
            </a:r>
            <a:r>
              <a:rPr lang="en-US" dirty="0"/>
              <a:t> Web bản đồ địa lý </a:t>
            </a:r>
            <a:r>
              <a:rPr lang="en-US" dirty="0" err="1"/>
              <a:t>sử</a:t>
            </a:r>
            <a:r>
              <a:rPr lang="en-US" dirty="0"/>
              <a:t> </a:t>
            </a:r>
            <a:r>
              <a:rPr lang="en-US" dirty="0" err="1"/>
              <a:t>dụng</a:t>
            </a:r>
            <a:r>
              <a:rPr lang="en-US" dirty="0"/>
              <a:t> </a:t>
            </a:r>
            <a:r>
              <a:rPr lang="en-US" dirty="0" err="1"/>
              <a:t>chuẩn</a:t>
            </a:r>
            <a:r>
              <a:rPr lang="en-US" dirty="0"/>
              <a:t> </a:t>
            </a:r>
            <a:r>
              <a:rPr lang="en-US" dirty="0" smtClean="0"/>
              <a:t>mở.</a:t>
            </a:r>
          </a:p>
          <a:p>
            <a:pPr lvl="0" algn="just">
              <a:buNone/>
            </a:pPr>
            <a:r>
              <a:rPr lang="en-US" dirty="0" smtClean="0"/>
              <a:t>Được </a:t>
            </a:r>
            <a:r>
              <a:rPr lang="en-US" dirty="0" err="1"/>
              <a:t>bắt</a:t>
            </a:r>
            <a:r>
              <a:rPr lang="en-US" dirty="0"/>
              <a:t> đầu </a:t>
            </a:r>
            <a:r>
              <a:rPr lang="en-US" dirty="0" err="1"/>
              <a:t>bởi</a:t>
            </a:r>
            <a:r>
              <a:rPr lang="en-US" dirty="0"/>
              <a:t> một </a:t>
            </a:r>
            <a:r>
              <a:rPr lang="en-US" dirty="0" err="1"/>
              <a:t>tổ</a:t>
            </a:r>
            <a:r>
              <a:rPr lang="en-US" dirty="0"/>
              <a:t> </a:t>
            </a:r>
            <a:r>
              <a:rPr lang="en-US" dirty="0" err="1"/>
              <a:t>chức</a:t>
            </a:r>
            <a:r>
              <a:rPr lang="en-US" dirty="0"/>
              <a:t> phi </a:t>
            </a:r>
            <a:r>
              <a:rPr lang="en-US" dirty="0" err="1"/>
              <a:t>lợi</a:t>
            </a:r>
            <a:r>
              <a:rPr lang="en-US" dirty="0"/>
              <a:t> </a:t>
            </a:r>
            <a:r>
              <a:rPr lang="en-US" dirty="0" err="1"/>
              <a:t>nhuận</a:t>
            </a:r>
            <a:r>
              <a:rPr lang="en-US" dirty="0"/>
              <a:t> có tên The Open Planning Project (TOPP), </a:t>
            </a:r>
            <a:r>
              <a:rPr lang="en-US" dirty="0" err="1"/>
              <a:t>nhằm</a:t>
            </a:r>
            <a:r>
              <a:rPr lang="en-US" dirty="0"/>
              <a:t> mục </a:t>
            </a:r>
            <a:r>
              <a:rPr lang="en-US" dirty="0" err="1"/>
              <a:t>đích</a:t>
            </a:r>
            <a:r>
              <a:rPr lang="en-US" dirty="0"/>
              <a:t> hỗ trợ việc </a:t>
            </a:r>
            <a:r>
              <a:rPr lang="en-US" dirty="0" err="1"/>
              <a:t>xử</a:t>
            </a:r>
            <a:r>
              <a:rPr lang="en-US" dirty="0"/>
              <a:t> lý thông tin không </a:t>
            </a:r>
            <a:r>
              <a:rPr lang="en-US" dirty="0" err="1"/>
              <a:t>gian</a:t>
            </a:r>
            <a:r>
              <a:rPr lang="en-US" dirty="0"/>
              <a:t> địa lý với </a:t>
            </a:r>
            <a:r>
              <a:rPr lang="en-US" dirty="0" err="1"/>
              <a:t>chất</a:t>
            </a:r>
            <a:r>
              <a:rPr lang="en-US" dirty="0"/>
              <a:t> </a:t>
            </a:r>
            <a:r>
              <a:rPr lang="en-US" dirty="0" err="1"/>
              <a:t>lượng</a:t>
            </a:r>
            <a:r>
              <a:rPr lang="en-US" dirty="0"/>
              <a:t> </a:t>
            </a:r>
            <a:r>
              <a:rPr lang="en-US" dirty="0" err="1" smtClean="0"/>
              <a:t>cao</a:t>
            </a:r>
            <a:r>
              <a:rPr lang="en-US" dirty="0" smtClean="0"/>
              <a:t>.</a:t>
            </a:r>
            <a:endParaRPr lang="en-US" dirty="0" smtClean="0"/>
          </a:p>
        </p:txBody>
      </p:sp>
      <p:sp>
        <p:nvSpPr>
          <p:cNvPr id="10" name="Content Placeholder 2"/>
          <p:cNvSpPr>
            <a:spLocks noGrp="1"/>
          </p:cNvSpPr>
          <p:nvPr/>
        </p:nvSpPr>
        <p:spPr>
          <a:xfrm>
            <a:off x="3423865" y="746084"/>
            <a:ext cx="2300569" cy="52481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err="1" smtClean="0">
                <a:latin typeface="Calibri" panose="020F0502020204030204" pitchFamily="34" charset="0"/>
                <a:cs typeface="Calibri" panose="020F0502020204030204" pitchFamily="34" charset="0"/>
              </a:rPr>
              <a:t>GeoServer</a:t>
            </a:r>
            <a:endParaRPr lang="en-US" sz="2400" dirty="0" smtClean="0">
              <a:latin typeface="Calibri" panose="020F0502020204030204" pitchFamily="34" charset="0"/>
              <a:cs typeface="Calibri" panose="020F0502020204030204" pitchFamily="34" charset="0"/>
            </a:endParaRPr>
          </a:p>
        </p:txBody>
      </p:sp>
      <p:pic>
        <p:nvPicPr>
          <p:cNvPr id="4098" name="Picture 2" descr="Káº¿t quáº£ hÃ¬nh áº£nh cho Geo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315" y="971548"/>
            <a:ext cx="390525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838337"/>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TotalTime>
  <Words>1579</Words>
  <Application>Microsoft Office PowerPoint</Application>
  <PresentationFormat>On-screen Show (16:9)</PresentationFormat>
  <Paragraphs>174</Paragraphs>
  <Slides>31</Slides>
  <Notes>30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0" baseType="lpstr">
      <vt:lpstr>Times New Roman</vt:lpstr>
      <vt:lpstr>Calibri</vt:lpstr>
      <vt:lpstr>Source Sans Pro</vt:lpstr>
      <vt:lpstr>Oswald</vt:lpstr>
      <vt:lpstr>Wingdings 3</vt:lpstr>
      <vt:lpstr>Arial</vt:lpstr>
      <vt:lpstr>Wingdings</vt:lpstr>
      <vt:lpstr>Quince template</vt:lpstr>
      <vt:lpstr>Microsoft Visio Drawing</vt:lpstr>
      <vt:lpstr>PowerPoint Presentation</vt:lpstr>
      <vt:lpstr>HELLO!</vt:lpstr>
      <vt:lpstr>PowerPoint Presentation</vt:lpstr>
      <vt:lpstr>Giới thiệu đề tài</vt:lpstr>
      <vt:lpstr>Giới thiệu đề tài</vt:lpstr>
      <vt:lpstr>Giới thiệu đề tài</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Phân tích và thiết kế hệ thống</vt:lpstr>
      <vt:lpstr>Phân tích và thiết kế hệ thống</vt:lpstr>
      <vt:lpstr>Phân tích và thiết kế hệ thống</vt:lpstr>
      <vt:lpstr>Phân tích và thiết kế hệ thống</vt:lpstr>
      <vt:lpstr>Phân tích và thiết kế hệ thống</vt:lpstr>
      <vt:lpstr>Triển khai và kết quả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 và hướng phát triển</vt:lpstr>
      <vt:lpstr>Phân tích và thiết kế hệ thống</vt:lpstr>
      <vt:lpstr>Phân tích và thiết kế hệ thống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Phan Đình Tùng</cp:lastModifiedBy>
  <cp:revision>68</cp:revision>
  <dcterms:modified xsi:type="dcterms:W3CDTF">2019-06-05T14:30:58Z</dcterms:modified>
</cp:coreProperties>
</file>